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38" r:id="rId2"/>
  </p:sldMasterIdLst>
  <p:notesMasterIdLst>
    <p:notesMasterId r:id="rId24"/>
  </p:notesMasterIdLst>
  <p:sldIdLst>
    <p:sldId id="276" r:id="rId3"/>
    <p:sldId id="268" r:id="rId4"/>
    <p:sldId id="271" r:id="rId5"/>
    <p:sldId id="261" r:id="rId6"/>
    <p:sldId id="270" r:id="rId7"/>
    <p:sldId id="269" r:id="rId8"/>
    <p:sldId id="278" r:id="rId9"/>
    <p:sldId id="282" r:id="rId10"/>
    <p:sldId id="279" r:id="rId11"/>
    <p:sldId id="263" r:id="rId12"/>
    <p:sldId id="266" r:id="rId13"/>
    <p:sldId id="267" r:id="rId14"/>
    <p:sldId id="283" r:id="rId15"/>
    <p:sldId id="284" r:id="rId16"/>
    <p:sldId id="265" r:id="rId17"/>
    <p:sldId id="274" r:id="rId18"/>
    <p:sldId id="272" r:id="rId19"/>
    <p:sldId id="258" r:id="rId20"/>
    <p:sldId id="280" r:id="rId21"/>
    <p:sldId id="281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AD636"/>
    <a:srgbClr val="DBDF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2" autoAdjust="0"/>
    <p:restoredTop sz="94660"/>
  </p:normalViewPr>
  <p:slideViewPr>
    <p:cSldViewPr>
      <p:cViewPr varScale="1">
        <p:scale>
          <a:sx n="103" d="100"/>
          <a:sy n="103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5B2FDF-C152-45E5-B887-161A6819615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13D56F-E584-4A9E-987E-C19ED8A540E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>
            <a:lnSpc>
              <a:spcPct val="100000"/>
            </a:lnSpc>
          </a:pPr>
          <a:r>
            <a:rPr lang="ru-RU" sz="1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</a:t>
          </a:r>
          <a:r>
            <a:rPr lang="ru-RU" sz="14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часть</a:t>
          </a:r>
        </a:p>
        <a:p>
          <a:pPr rtl="0">
            <a:lnSpc>
              <a:spcPct val="100000"/>
            </a:lnSpc>
          </a:pPr>
          <a:r>
            <a:rPr lang="ru-RU" sz="1400" i="0" u="none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на основе «Примерной основной образовательной программы дошкольного образования», одобренной решением федерального учебно-методического объединения по общему образованию (протокол от 20 мая 2015г №2/15)</a:t>
          </a:r>
          <a:endParaRPr lang="ru-RU" sz="1400" i="0" u="none" dirty="0">
            <a:solidFill>
              <a:schemeClr val="accent2">
                <a:lumMod val="75000"/>
              </a:schemeClr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520E620B-34BE-431C-ADA0-61B758C845C7}" type="parTrans" cxnId="{25493675-EE1B-4740-B9D2-65ED6739D356}">
      <dgm:prSet/>
      <dgm:spPr/>
      <dgm:t>
        <a:bodyPr/>
        <a:lstStyle/>
        <a:p>
          <a:endParaRPr lang="ru-RU"/>
        </a:p>
      </dgm:t>
    </dgm:pt>
    <dgm:pt modelId="{5CBB1AD5-2B64-453B-BBB8-8733F2344519}" type="sibTrans" cxnId="{25493675-EE1B-4740-B9D2-65ED6739D356}">
      <dgm:prSet custT="1"/>
      <dgm:spPr>
        <a:solidFill>
          <a:srgbClr val="FFC000"/>
        </a:solidFill>
      </dgm:spPr>
      <dgm:t>
        <a:bodyPr/>
        <a:lstStyle/>
        <a:p>
          <a:r>
            <a:rPr lang="ru-RU" sz="3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40%</a:t>
          </a:r>
          <a:endParaRPr lang="ru-RU" sz="36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706082-740B-4E22-8B50-E3E09EC9455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6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Вариативная часть формируемая участниками образовательного процесса</a:t>
          </a:r>
        </a:p>
        <a:p>
          <a:pPr rtl="0"/>
          <a:r>
            <a:rPr lang="ru-RU" sz="1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Программа  «Юный эколог» С.Н. Николаева</a:t>
          </a:r>
        </a:p>
        <a:p>
          <a:r>
            <a:rPr lang="ru-RU" sz="1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Программа «</a:t>
          </a:r>
          <a:r>
            <a:rPr lang="ru-RU" sz="1200" dirty="0" err="1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СемьЯ»Дозорова</a:t>
          </a:r>
          <a:r>
            <a:rPr lang="ru-RU" sz="1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 М.А., </a:t>
          </a:r>
          <a:r>
            <a:rPr lang="ru-RU" sz="1200" dirty="0" err="1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Кошлева</a:t>
          </a:r>
          <a:r>
            <a:rPr lang="ru-RU" sz="1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 Н.В., </a:t>
          </a:r>
          <a:r>
            <a:rPr lang="ru-RU" sz="1200" dirty="0" err="1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Корник</a:t>
          </a:r>
          <a:r>
            <a:rPr lang="ru-RU" sz="1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 А. А. </a:t>
          </a:r>
        </a:p>
        <a:p>
          <a:r>
            <a:rPr lang="ru-RU" sz="1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Парциальная программа  «Основы безопасности детей дошкольного возраста»  Авдеева Н.Н, Князева Н.Л., </a:t>
          </a:r>
          <a:r>
            <a:rPr lang="ru-RU" sz="1200" dirty="0" err="1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Стеркина</a:t>
          </a:r>
          <a:r>
            <a:rPr lang="ru-RU" sz="1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 Р.Б.</a:t>
          </a:r>
          <a:endParaRPr lang="ru-RU" sz="1200" dirty="0">
            <a:solidFill>
              <a:schemeClr val="accent2">
                <a:lumMod val="75000"/>
              </a:schemeClr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gm:t>
    </dgm:pt>
    <dgm:pt modelId="{D5A71498-9573-43B6-9F42-DCD731059CF9}" type="parTrans" cxnId="{CA427383-E90D-4308-A0C7-27B5B892B91B}">
      <dgm:prSet/>
      <dgm:spPr/>
      <dgm:t>
        <a:bodyPr/>
        <a:lstStyle/>
        <a:p>
          <a:endParaRPr lang="ru-RU"/>
        </a:p>
      </dgm:t>
    </dgm:pt>
    <dgm:pt modelId="{C009FA0A-E621-47E0-9EA4-4CFBD78935D3}" type="sibTrans" cxnId="{CA427383-E90D-4308-A0C7-27B5B892B91B}">
      <dgm:prSet custT="1"/>
      <dgm:spPr>
        <a:solidFill>
          <a:srgbClr val="FFC000"/>
        </a:solidFill>
      </dgm:spPr>
      <dgm:t>
        <a:bodyPr/>
        <a:lstStyle/>
        <a:p>
          <a:r>
            <a:rPr lang="ru-RU" sz="3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60%</a:t>
          </a:r>
          <a:endParaRPr lang="ru-RU" sz="36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450B37-8DC5-4E5B-A594-0B1245775972}" type="pres">
      <dgm:prSet presAssocID="{445B2FDF-C152-45E5-B887-161A681961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F5D41D-A3E4-430C-9999-2A9D829D0C7A}" type="pres">
      <dgm:prSet presAssocID="{ED13D56F-E584-4A9E-987E-C19ED8A540E4}" presName="node" presStyleLbl="node1" presStyleIdx="0" presStyleCnt="2" custScaleX="107735" custScaleY="103407" custRadScaleRad="99284" custRadScaleInc="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847E5-5A28-44A8-AA2B-0D3C4E5AD1F2}" type="pres">
      <dgm:prSet presAssocID="{5CBB1AD5-2B64-453B-BBB8-8733F2344519}" presName="sibTrans" presStyleLbl="sibTrans2D1" presStyleIdx="0" presStyleCnt="2" custAng="69357" custScaleX="97108" custScaleY="111596" custLinFactNeighborX="14865" custLinFactNeighborY="11260"/>
      <dgm:spPr/>
      <dgm:t>
        <a:bodyPr/>
        <a:lstStyle/>
        <a:p>
          <a:endParaRPr lang="ru-RU"/>
        </a:p>
      </dgm:t>
    </dgm:pt>
    <dgm:pt modelId="{23AC7937-0E00-44A6-9CF3-149ECF5310BE}" type="pres">
      <dgm:prSet presAssocID="{5CBB1AD5-2B64-453B-BBB8-8733F2344519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93EA2EC-B6E8-4058-9708-A376AECE02C3}" type="pres">
      <dgm:prSet presAssocID="{11706082-740B-4E22-8B50-E3E09EC94554}" presName="node" presStyleLbl="node1" presStyleIdx="1" presStyleCnt="2" custScaleX="114126" custScaleY="104307" custRadScaleRad="100058" custRadScaleInc="-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C1F59-18DA-432D-8A6F-C9F11B3D3B7E}" type="pres">
      <dgm:prSet presAssocID="{C009FA0A-E621-47E0-9EA4-4CFBD78935D3}" presName="sibTrans" presStyleLbl="sibTrans2D1" presStyleIdx="1" presStyleCnt="2" custAng="21510063" custLinFactNeighborX="-1134" custLinFactNeighborY="2989"/>
      <dgm:spPr/>
      <dgm:t>
        <a:bodyPr/>
        <a:lstStyle/>
        <a:p>
          <a:endParaRPr lang="ru-RU"/>
        </a:p>
      </dgm:t>
    </dgm:pt>
    <dgm:pt modelId="{DD89DB28-B824-45B0-8A1F-8C4B0175BBAE}" type="pres">
      <dgm:prSet presAssocID="{C009FA0A-E621-47E0-9EA4-4CFBD78935D3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25493675-EE1B-4740-B9D2-65ED6739D356}" srcId="{445B2FDF-C152-45E5-B887-161A6819615A}" destId="{ED13D56F-E584-4A9E-987E-C19ED8A540E4}" srcOrd="0" destOrd="0" parTransId="{520E620B-34BE-431C-ADA0-61B758C845C7}" sibTransId="{5CBB1AD5-2B64-453B-BBB8-8733F2344519}"/>
    <dgm:cxn modelId="{9CBE7076-1E0D-4854-BE53-E125E29E6267}" type="presOf" srcId="{C009FA0A-E621-47E0-9EA4-4CFBD78935D3}" destId="{8A0C1F59-18DA-432D-8A6F-C9F11B3D3B7E}" srcOrd="0" destOrd="0" presId="urn:microsoft.com/office/officeart/2005/8/layout/cycle2"/>
    <dgm:cxn modelId="{24B405CC-01F7-4A62-9FAE-9C0481A610B7}" type="presOf" srcId="{11706082-740B-4E22-8B50-E3E09EC94554}" destId="{C93EA2EC-B6E8-4058-9708-A376AECE02C3}" srcOrd="0" destOrd="0" presId="urn:microsoft.com/office/officeart/2005/8/layout/cycle2"/>
    <dgm:cxn modelId="{FD8C4A16-3279-4BE7-B33E-4D3F0593AEC0}" type="presOf" srcId="{5CBB1AD5-2B64-453B-BBB8-8733F2344519}" destId="{FA3847E5-5A28-44A8-AA2B-0D3C4E5AD1F2}" srcOrd="0" destOrd="0" presId="urn:microsoft.com/office/officeart/2005/8/layout/cycle2"/>
    <dgm:cxn modelId="{166BD571-B5F8-45AF-8DAC-AD3E84C1F0AE}" type="presOf" srcId="{ED13D56F-E584-4A9E-987E-C19ED8A540E4}" destId="{AFF5D41D-A3E4-430C-9999-2A9D829D0C7A}" srcOrd="0" destOrd="0" presId="urn:microsoft.com/office/officeart/2005/8/layout/cycle2"/>
    <dgm:cxn modelId="{1F4DD561-FD98-4F5A-B5DE-8C1AF2FCB3A4}" type="presOf" srcId="{445B2FDF-C152-45E5-B887-161A6819615A}" destId="{31450B37-8DC5-4E5B-A594-0B1245775972}" srcOrd="0" destOrd="0" presId="urn:microsoft.com/office/officeart/2005/8/layout/cycle2"/>
    <dgm:cxn modelId="{CA427383-E90D-4308-A0C7-27B5B892B91B}" srcId="{445B2FDF-C152-45E5-B887-161A6819615A}" destId="{11706082-740B-4E22-8B50-E3E09EC94554}" srcOrd="1" destOrd="0" parTransId="{D5A71498-9573-43B6-9F42-DCD731059CF9}" sibTransId="{C009FA0A-E621-47E0-9EA4-4CFBD78935D3}"/>
    <dgm:cxn modelId="{4428EFB9-BC11-4AE2-A93B-AA64BC11BBEE}" type="presOf" srcId="{5CBB1AD5-2B64-453B-BBB8-8733F2344519}" destId="{23AC7937-0E00-44A6-9CF3-149ECF5310BE}" srcOrd="1" destOrd="0" presId="urn:microsoft.com/office/officeart/2005/8/layout/cycle2"/>
    <dgm:cxn modelId="{6C6B70AE-BB85-4A98-9FCA-3314C176217A}" type="presOf" srcId="{C009FA0A-E621-47E0-9EA4-4CFBD78935D3}" destId="{DD89DB28-B824-45B0-8A1F-8C4B0175BBAE}" srcOrd="1" destOrd="0" presId="urn:microsoft.com/office/officeart/2005/8/layout/cycle2"/>
    <dgm:cxn modelId="{BF291F1B-898C-49B6-AD30-AD348B7C4A0B}" type="presParOf" srcId="{31450B37-8DC5-4E5B-A594-0B1245775972}" destId="{AFF5D41D-A3E4-430C-9999-2A9D829D0C7A}" srcOrd="0" destOrd="0" presId="urn:microsoft.com/office/officeart/2005/8/layout/cycle2"/>
    <dgm:cxn modelId="{208233B6-50B5-4315-BE35-BB4D0821F817}" type="presParOf" srcId="{31450B37-8DC5-4E5B-A594-0B1245775972}" destId="{FA3847E5-5A28-44A8-AA2B-0D3C4E5AD1F2}" srcOrd="1" destOrd="0" presId="urn:microsoft.com/office/officeart/2005/8/layout/cycle2"/>
    <dgm:cxn modelId="{42C0E97A-6E2E-46FD-80E8-486A271F9430}" type="presParOf" srcId="{FA3847E5-5A28-44A8-AA2B-0D3C4E5AD1F2}" destId="{23AC7937-0E00-44A6-9CF3-149ECF5310BE}" srcOrd="0" destOrd="0" presId="urn:microsoft.com/office/officeart/2005/8/layout/cycle2"/>
    <dgm:cxn modelId="{A50D1D82-B7D7-49DD-B1B1-482DE4FBE4F0}" type="presParOf" srcId="{31450B37-8DC5-4E5B-A594-0B1245775972}" destId="{C93EA2EC-B6E8-4058-9708-A376AECE02C3}" srcOrd="2" destOrd="0" presId="urn:microsoft.com/office/officeart/2005/8/layout/cycle2"/>
    <dgm:cxn modelId="{4ADF30D1-619E-4BB3-AAA5-6DB62B1292EA}" type="presParOf" srcId="{31450B37-8DC5-4E5B-A594-0B1245775972}" destId="{8A0C1F59-18DA-432D-8A6F-C9F11B3D3B7E}" srcOrd="3" destOrd="0" presId="urn:microsoft.com/office/officeart/2005/8/layout/cycle2"/>
    <dgm:cxn modelId="{C32D47D6-3BBA-4FDB-AE8C-32C7042973C4}" type="presParOf" srcId="{8A0C1F59-18DA-432D-8A6F-C9F11B3D3B7E}" destId="{DD89DB28-B824-45B0-8A1F-8C4B0175BBA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F5D41D-A3E4-430C-9999-2A9D829D0C7A}">
      <dsp:nvSpPr>
        <dsp:cNvPr id="0" name=""/>
        <dsp:cNvSpPr/>
      </dsp:nvSpPr>
      <dsp:spPr>
        <a:xfrm>
          <a:off x="-144008" y="504052"/>
          <a:ext cx="3175150" cy="3047596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</a:t>
          </a: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часть</a:t>
          </a:r>
        </a:p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u="none" kern="1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rPr>
            <a:t>на основе «Примерной основной образовательной программы дошкольного образования», одобренной решением федерального учебно-методического объединения по общему образованию (протокол от 20 мая 2015г №2/15)</a:t>
          </a:r>
          <a:endParaRPr lang="ru-RU" sz="1400" i="0" u="none" kern="1200" dirty="0">
            <a:solidFill>
              <a:schemeClr val="accent2">
                <a:lumMod val="75000"/>
              </a:schemeClr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-144008" y="504052"/>
        <a:ext cx="3175150" cy="3047596"/>
      </dsp:txXfrm>
    </dsp:sp>
    <dsp:sp modelId="{FA3847E5-5A28-44A8-AA2B-0D3C4E5AD1F2}">
      <dsp:nvSpPr>
        <dsp:cNvPr id="0" name=""/>
        <dsp:cNvSpPr/>
      </dsp:nvSpPr>
      <dsp:spPr>
        <a:xfrm rot="21597966">
          <a:off x="3000586" y="71175"/>
          <a:ext cx="1656220" cy="1110017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40%</a:t>
          </a:r>
          <a:endParaRPr lang="ru-RU" sz="36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21597966">
        <a:off x="3000586" y="71175"/>
        <a:ext cx="1656220" cy="1110017"/>
      </dsp:txXfrm>
    </dsp:sp>
    <dsp:sp modelId="{C93EA2EC-B6E8-4058-9708-A376AECE02C3}">
      <dsp:nvSpPr>
        <dsp:cNvPr id="0" name=""/>
        <dsp:cNvSpPr/>
      </dsp:nvSpPr>
      <dsp:spPr>
        <a:xfrm>
          <a:off x="4175188" y="504069"/>
          <a:ext cx="3363505" cy="3074121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Вариативная часть формируемая участниками образовательного процесса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Программа  «Юный эколог» С.Н. Николаева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Программа «</a:t>
          </a:r>
          <a:r>
            <a:rPr lang="ru-RU" sz="1200" kern="1200" dirty="0" err="1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СемьЯ»Дозорова</a:t>
          </a: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 М.А., </a:t>
          </a:r>
          <a:r>
            <a:rPr lang="ru-RU" sz="1200" kern="1200" dirty="0" err="1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Кошлева</a:t>
          </a: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 Н.В., </a:t>
          </a:r>
          <a:r>
            <a:rPr lang="ru-RU" sz="1200" kern="1200" dirty="0" err="1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Корник</a:t>
          </a: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 А. А.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Парциальная программа  «Основы безопасности детей дошкольного возраста»  Авдеева Н.Н, Князева Н.Л., </a:t>
          </a:r>
          <a:r>
            <a:rPr lang="ru-RU" sz="1200" kern="1200" dirty="0" err="1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Стеркина</a:t>
          </a:r>
          <a:r>
            <a:rPr lang="ru-RU" sz="1200" kern="1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rPr>
            <a:t> Р.Б.</a:t>
          </a:r>
          <a:endParaRPr lang="ru-RU" sz="1200" kern="1200" dirty="0">
            <a:solidFill>
              <a:schemeClr val="accent2">
                <a:lumMod val="75000"/>
              </a:schemeClr>
            </a:solidFill>
            <a:latin typeface="Georgia" panose="02040502050405020303" pitchFamily="18" charset="0"/>
            <a:cs typeface="Times New Roman" panose="02020603050405020304" pitchFamily="18" charset="0"/>
          </a:endParaRPr>
        </a:p>
      </dsp:txBody>
      <dsp:txXfrm>
        <a:off x="4175188" y="504069"/>
        <a:ext cx="3363505" cy="3074121"/>
      </dsp:txXfrm>
    </dsp:sp>
    <dsp:sp modelId="{8A0C1F59-18DA-432D-8A6F-C9F11B3D3B7E}">
      <dsp:nvSpPr>
        <dsp:cNvPr id="0" name=""/>
        <dsp:cNvSpPr/>
      </dsp:nvSpPr>
      <dsp:spPr>
        <a:xfrm rot="10802022">
          <a:off x="2784398" y="3094056"/>
          <a:ext cx="1718509" cy="99467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60%</a:t>
          </a:r>
          <a:endParaRPr lang="ru-RU" sz="36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2022">
        <a:off x="2784398" y="3094056"/>
        <a:ext cx="1718509" cy="994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B5B71-71C2-420B-92E3-8EACF1F9E0A3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82998-6E6C-41F9-BADC-8E80C52C3E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546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2998-6E6C-41F9-BADC-8E80C52C3E2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5974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2998-6E6C-41F9-BADC-8E80C52C3E2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293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147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667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2724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9FBFA-6F04-4280-B654-E88C759926CC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2458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C0771-9352-4207-8432-5C6150746B00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2810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1BE25-7DCA-4C1B-BECC-B3A4B5CD790C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0160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4047A-E882-4123-A6FF-A72B3A73B814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8583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D4002-6CE0-4794-A9B3-37F1B28D9C9D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9027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24A16-B71F-4F8C-9F0C-0FCE3D4CA671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9084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0284D-E3CA-4A60-9DC1-F1B71CAA8227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326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5FE44-2FAE-4E5B-B87F-A4BE402CF7E2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211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0014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4A6EF-E606-4835-9BB5-8A1213627C82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0872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C2B48-441E-4CB5-A31D-5B4368737E9C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86783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BF9DA-F6AD-4900-8C5E-DCA9CB551785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183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752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782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517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797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894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64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490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C00218-4E80-45C9-906A-9F48547D4AD7}" type="slidenum">
              <a:rPr lang="es-ES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675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сад № 155»</a:t>
            </a:r>
            <a:b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2">
                    <a:lumMod val="75000"/>
                  </a:schemeClr>
                </a:solidFill>
              </a:rPr>
            </a:br>
            <a:endParaRPr lang="es-ES" alt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59632" y="908720"/>
            <a:ext cx="7427168" cy="5217443"/>
          </a:xfrm>
        </p:spPr>
        <p:txBody>
          <a:bodyPr/>
          <a:lstStyle/>
          <a:p>
            <a:pPr marL="0" indent="0" algn="ctr">
              <a:buNone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дошкольного образовательного учреждения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сад № 155» (в соответствие с уставом)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основе ФГОС ДО и с учётом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инновационной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образовательной программы дошкольного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образования «От рождения до школы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» под редакцией Н. Е.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, Т. С. Комаровой, Э. М. Дорофеевой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4462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439" y="332656"/>
            <a:ext cx="7125113" cy="936104"/>
          </a:xfrm>
        </p:spPr>
        <p:txBody>
          <a:bodyPr/>
          <a:lstStyle/>
          <a:p>
            <a:pPr algn="ctr"/>
            <a:r>
              <a:rPr lang="ru-RU" sz="2400" b="1" i="1" dirty="0">
                <a:solidFill>
                  <a:srgbClr val="7030A0"/>
                </a:solidFill>
                <a:latin typeface="Georgia" panose="02040502050405020303" pitchFamily="18" charset="0"/>
              </a:rPr>
              <a:t>Образовательные области:</a:t>
            </a:r>
            <a:endParaRPr lang="ru-RU" sz="2400" dirty="0"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7776864" cy="4968552"/>
          </a:xfrm>
        </p:spPr>
        <p:txBody>
          <a:bodyPr>
            <a:normAutofit lnSpcReduction="10000"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400" b="1" i="1" dirty="0">
                <a:solidFill>
                  <a:srgbClr val="7030A0"/>
                </a:solidFill>
                <a:latin typeface="Georgia" panose="02040502050405020303" pitchFamily="18" charset="0"/>
                <a:cs typeface="Times New Roman" pitchFamily="18" charset="0"/>
              </a:rPr>
              <a:t>Социально-коммуникативное развитие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саморегуляции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400" b="1" i="1" dirty="0">
                <a:solidFill>
                  <a:srgbClr val="7030A0"/>
                </a:solidFill>
                <a:latin typeface="Georgia" panose="02040502050405020303" pitchFamily="18" charset="0"/>
                <a:cs typeface="Times New Roman" pitchFamily="18" charset="0"/>
              </a:rPr>
              <a:t>Познавательное развитие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99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476672"/>
            <a:ext cx="7992888" cy="6480720"/>
          </a:xfrm>
        </p:spPr>
        <p:txBody>
          <a:bodyPr>
            <a:normAutofit fontScale="70000" lnSpcReduction="20000"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000" b="1" i="1" dirty="0">
                <a:solidFill>
                  <a:srgbClr val="7030A0"/>
                </a:solidFill>
                <a:latin typeface="Georgia" panose="02040502050405020303" pitchFamily="18" charset="0"/>
                <a:cs typeface="Times New Roman" pitchFamily="18" charset="0"/>
              </a:rPr>
              <a:t>Речевое развитие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000" b="1" i="1" dirty="0">
                <a:solidFill>
                  <a:srgbClr val="7030A0"/>
                </a:solidFill>
                <a:latin typeface="Georgia" panose="02040502050405020303" pitchFamily="18" charset="0"/>
                <a:cs typeface="Times New Roman" pitchFamily="18" charset="0"/>
              </a:rPr>
              <a:t>Художественно-эстетическое развитие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000" b="1" i="1" dirty="0">
                <a:solidFill>
                  <a:srgbClr val="7030A0"/>
                </a:solidFill>
                <a:latin typeface="Georgia" panose="02040502050405020303" pitchFamily="18" charset="0"/>
                <a:cs typeface="Times New Roman" pitchFamily="18" charset="0"/>
              </a:rPr>
              <a:t>Физическое развитие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саморегуляции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marL="0" lvl="0" indent="0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12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850106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Особенности </a:t>
            </a:r>
            <a:r>
              <a:rPr lang="ru-RU" sz="1800" b="1" i="1" dirty="0">
                <a:solidFill>
                  <a:srgbClr val="7030A0"/>
                </a:solidFill>
                <a:latin typeface="Georgia" panose="02040502050405020303" pitchFamily="18" charset="0"/>
              </a:rPr>
              <a:t>осуществления образовательного </a:t>
            </a:r>
            <a:r>
              <a:rPr lang="ru-RU" sz="1800" b="1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процесса</a:t>
            </a:r>
            <a:r>
              <a:rPr lang="ru-RU" sz="1800" b="1" i="1" dirty="0">
                <a:solidFill>
                  <a:srgbClr val="7030A0"/>
                </a:solidFill>
                <a:latin typeface="Georgia" panose="02040502050405020303" pitchFamily="18" charset="0"/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    МДОУ «Детский </a:t>
            </a:r>
            <a:r>
              <a:rPr lang="ru-RU" sz="1800" b="1" i="1" dirty="0">
                <a:solidFill>
                  <a:srgbClr val="7030A0"/>
                </a:solidFill>
                <a:latin typeface="Georgia" panose="02040502050405020303" pitchFamily="18" charset="0"/>
              </a:rPr>
              <a:t>сад № </a:t>
            </a:r>
            <a:r>
              <a:rPr lang="ru-RU" sz="1800" b="1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155»</a:t>
            </a:r>
            <a:r>
              <a:rPr lang="ru-RU" sz="1800" b="1" i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ru-RU" sz="1800" b="1" i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endParaRPr lang="ru-RU" sz="1200" b="1" i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7571184" cy="5217443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       Воспитание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и обучение в детском саду носит светский, общедоступный характер и ведется на русском языке. В основу организации образовательного процесса определен комплексно-тематический принцип с ведущей  игровой деятельностью. Решение программных задач  осуществляется в разных формах совместной деятельности взрослых и детей, а также в самостоятельной деятельности детей и в режимных моментах.</a:t>
            </a:r>
            <a:b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       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При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организации образовательного процесса учтены принципы интеграции образовательных областей (физическое, социально-коммуникативное, познавательное, речевое и художественно- эстетическое развитие) в соответствии с возрастными возможностями и особенностями воспитанников, учетом их интересов и образовательных инициатив и потребностей семей.</a:t>
            </a:r>
            <a:b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При проектировании содержания Программы учтены и специфические климатические особенности Ярославской области, расположенной в средней полосе России: время начала и окончания тех или иных сезонных явлений (листопад, таяние снега, прилет птиц и т.д.) и интенсивность их протекания; состав флоры и фауны; длительность светового дня; погодные условия и т. д.</a:t>
            </a:r>
            <a:b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        На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содержание психолого-педагогической работы в ДОУ оказывают влияние и социокультурные особенности Ярославской области. Ведущие отрасли экономики – сельское хозяйство, промышленность, обуславливают тематику образовательной области «Труд»; благодаря расположению ДОУ в экологически чистом Заволжском районе города в окружении парков и скверов, создаются большие возможности для полноценного экологического воспитания детей. Более качественному освоению содержания образовательных областей способствует оптимальное расположение учреждения – дети имеют возможность посещать детскую библиотеку, </a:t>
            </a:r>
            <a:r>
              <a:rPr lang="ru-RU" sz="1400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детско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–юношеский центр «ЛАД», муниципальную пожарную часть и другие социокультурные объекты.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33473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850106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rgbClr val="7030A0"/>
                </a:solidFill>
                <a:latin typeface="Georgia" panose="02040502050405020303" pitchFamily="18" charset="0"/>
              </a:rPr>
              <a:t>Организация образовательного процесса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000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</a:br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7571184" cy="5217443"/>
          </a:xfrm>
        </p:spPr>
        <p:txBody>
          <a:bodyPr/>
          <a:lstStyle/>
          <a:p>
            <a:pPr marL="0" indent="0">
              <a:buNone/>
            </a:pPr>
            <a:r>
              <a:rPr lang="ru-RU" sz="1200" dirty="0" smtClean="0">
                <a:latin typeface="Georgia" panose="02040502050405020303" pitchFamily="18" charset="0"/>
              </a:rPr>
              <a:t>       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Основными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 принципами организации образования в нашем детском саду являются:</a:t>
            </a:r>
          </a:p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уважение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к свободе и достоинству каждого ребенка как маленького, но полноправного человека;</a:t>
            </a:r>
          </a:p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интеграция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разных видов деятельности, повторяемости материала, постоянном усложнении;</a:t>
            </a:r>
          </a:p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создание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условий для развития индивидуальности каждого ребенка;</a:t>
            </a:r>
          </a:p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обеспечение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атмосферы психологического комфорта в группах;</a:t>
            </a:r>
          </a:p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учет возрастных и психологических  особенностей детей при отборе содержания и методов воспитания и развития;</a:t>
            </a:r>
          </a:p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наличие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«свободного педагогического пространства» для проявления творчества и индивидуальности педагогов.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       Организованная образовательная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деятельность, представленная в плане, осуществляется с 1 сентября по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31 мая.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  Помимо этого,  образовательная деятельность  осуществляется в процессе организации  различных видов детской деятельности  (игровой, коммуникативной, трудовой, познавательно-исследовательской, продуктивной,  музыкально-художественной, чтения), а также в ходе режимных моментов, в самостоятельной деятельности детей и во взаимодействии с семьями воспитанников ДОУ.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       Организационной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основой реализации комплексно-тематического принципа построения программы является календарь праздников и событий. В течение месяца организуется «проживание» нескольких тем или событий.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       Одной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из основных в нашем детском саду является </a:t>
            </a:r>
            <a:r>
              <a:rPr lang="ru-RU" sz="1200" b="1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здоровьесберегающая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направленность.</a:t>
            </a:r>
          </a:p>
          <a:p>
            <a:pPr marL="0" indent="0">
              <a:buNone/>
            </a:pP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926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850106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rgbClr val="7030A0"/>
                </a:solidFill>
                <a:latin typeface="Georgia" panose="02040502050405020303" pitchFamily="18" charset="0"/>
              </a:rPr>
              <a:t>Организация образовательного процесса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000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</a:br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7571184" cy="5217443"/>
          </a:xfrm>
        </p:spPr>
        <p:txBody>
          <a:bodyPr/>
          <a:lstStyle/>
          <a:p>
            <a:pPr marL="0" indent="0">
              <a:buNone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В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саду разработана программа «Здоровый малыш» (на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2020-2023г.г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.), 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цель которой – сохранение здоровья воспитанников и пропаганда здорового образа жизни.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В детском саду созданы условия для двигательной активности и оздоровления детей: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гибкий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режим, соответствующий санитарно-гигиеническим требованиям;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наличие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 зала и спортивной площадки на улице;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наличие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спортивных центров в группах;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чередование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видов детской деятельности с целью снижения утомляемости;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индивидуальный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режим пробуждения после дневного сна;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преобладание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положительных эмоций во всех видах двигательной активности и ежедневном распорядке дня;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организация 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здоровьесберегающей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среды в ДОУ;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пропаганда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здорового образа жизни и методов оздоровления в коллективе детей, родителей, сотрудников;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современное 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программно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– методическое обеспечение.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В учреждении проводится оздоровительная и профилактическая работа с детьми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,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 организуется оптимальный двигательный режим.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 целью оказания помощи  детям с особыми образовательными потребностями в детском саду  функционирует психолого-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медико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–педагогический 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консиллиум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(</a:t>
            </a:r>
            <a:r>
              <a:rPr lang="ru-RU" sz="1200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ПМПк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), координирующий работу всех специалистов, по оказанию коррекционно-развивающей и консультативной помощи воспитанникам и их семьям.  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В детском саду в октябре и мае педагогами проводится 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педагогическая диагностика, 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цель которой определить эффективность образовательной работы и спланировать дальнейшую деятельность воспитателей и специалистов с группой детей и индивидуально с каждым ребенком. Форма проведения диагностики преимущественно представляет собой наблюдение за активностью ребенка в различные периоды пребывания в детском саду, анализ продуктов детской деятельности и специальные педагогические пробы, организуемые педагогом.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По результатам  диагностики  выстраивается  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индивидуальный образовательный маршрут дошкольника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endParaRPr lang="ru-RU" sz="1400" dirty="0"/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87075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1080120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</a:t>
            </a:r>
            <a:r>
              <a:rPr lang="ru-RU" alt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в </a:t>
            </a:r>
            <a:br>
              <a:rPr lang="ru-RU" alt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младенческом и раннем возрасте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2"/>
            <a:ext cx="8208911" cy="590465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 smtClean="0"/>
              <a:t> </a:t>
            </a:r>
            <a:r>
              <a:rPr lang="ru-RU" alt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ребенок </a:t>
            </a:r>
            <a:r>
              <a:rPr lang="ru-RU" alt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интересуется окружающими предметами и активно </a:t>
            </a:r>
            <a:r>
              <a:rPr lang="ru-RU" alt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           действует </a:t>
            </a:r>
            <a:r>
              <a:rPr lang="ru-RU" alt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 ними; эмоционально вовлечен в действия с игрушками и другими предметами, стремится проявлять настойчивость в достижении результата своих действий</a:t>
            </a:r>
            <a:r>
              <a:rPr lang="ru-RU" alt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;</a:t>
            </a:r>
            <a:endParaRPr lang="ru-RU" altLang="ru-RU" sz="14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</a:t>
            </a:r>
            <a:r>
              <a:rPr lang="ru-RU" alt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владеет </a:t>
            </a:r>
            <a:r>
              <a:rPr lang="ru-RU" alt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проявляет интерес к сверстникам; наблюдает за их действиями и подражает им;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у ребенка развита крупная моторика, он стремится осваивать различные виды движения (бег, лазанье, перешагивание и пр.).</a:t>
            </a:r>
          </a:p>
          <a:p>
            <a:pPr marL="0" indent="0">
              <a:buNone/>
            </a:pPr>
            <a:endParaRPr lang="ru-RU" altLang="ru-RU" sz="1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altLang="ru-RU" sz="1400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87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1080120"/>
          </a:xfrm>
        </p:spPr>
        <p:txBody>
          <a:bodyPr>
            <a:noAutofit/>
          </a:bodyPr>
          <a:lstStyle/>
          <a:p>
            <a:pPr lvl="0"/>
            <a:r>
              <a:rPr lang="ru-RU" alt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</a:t>
            </a:r>
            <a:r>
              <a:rPr lang="ru-RU" alt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завершения </a:t>
            </a:r>
            <a:r>
              <a:rPr lang="ru-RU" alt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alt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alt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8"/>
            <a:ext cx="8208911" cy="525658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alt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ребенок </a:t>
            </a:r>
            <a:r>
              <a:rPr lang="ru-RU" alt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ребенок </a:t>
            </a:r>
            <a:r>
              <a:rPr lang="ru-RU" alt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</a:t>
            </a:r>
            <a:r>
              <a:rPr lang="ru-RU" alt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ребенок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>
              <a:buFont typeface="Wingdings" panose="05000000000000000000" pitchFamily="2" charset="2"/>
              <a:buChar char="q"/>
            </a:pPr>
            <a:endParaRPr lang="ru-RU" alt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3758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20688"/>
            <a:ext cx="7734840" cy="54006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у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ребенка развита крупная и мелкая моторика; он подвижен, вынослив, владеет основными движениями, может контролировать свои движения и управлять ими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;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128820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Характеристика взаимодействия педагогического коллектива с семьями воспитанников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84785"/>
            <a:ext cx="7416823" cy="4608512"/>
          </a:xfrm>
        </p:spPr>
        <p:txBody>
          <a:bodyPr/>
          <a:lstStyle/>
          <a:p>
            <a:pPr indent="342900" algn="just">
              <a:buNone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Важнейшим условием обеспечения целостного развития личности ребенка является развитие конструктивного взаимодействия с семьей. Ведущая цель — создание необходимых условий для формирования ответственных взаимоотношений с семьями воспитанников и развития компетентности родителей (способности разрешать разные типы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социальнo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-педагогических ситуаций, связанных с воспитанием ребенка); обеспечение права родителей на уважение и понимание, на участие в жизни детского сада. </a:t>
            </a:r>
          </a:p>
          <a:p>
            <a:pPr indent="342900" algn="just">
              <a:buNone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Родителям и воспитателям необходимо преодолеть субординацию,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монологизм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 в отношениях друг с другом, отказаться от привычки критиковать друг друга, научиться видеть друг в друге не средство решения своих проблем, а полноправных партнеров, сотрудников. 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               Формы работы:</a:t>
            </a:r>
          </a:p>
          <a:p>
            <a:pPr lvl="0">
              <a:buClr>
                <a:prstClr val="black">
                  <a:lumMod val="75000"/>
                  <a:lumOff val="25000"/>
                </a:prstClr>
              </a:buClr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Родительские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собрания (общие, групповые), практикумы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Консультации индивидуальные и групповые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Педагогические беседы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Привлечение к участию в конкурсах, акциях, выставках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Наглядная информация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Проведение совместных праздников и развлечений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02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424936" cy="1143000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задачи взаимодействия 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детского сада с семьёй: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84785"/>
            <a:ext cx="7416823" cy="4608512"/>
          </a:xfrm>
        </p:spPr>
        <p:txBody>
          <a:bodyPr/>
          <a:lstStyle/>
          <a:p>
            <a:pPr indent="342900" algn="just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•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изучение отношения педагогов и родителей к различным вопросам воспитания, обучения, развития детей, условий организации разнообразной деятельности в детском саду и семье; </a:t>
            </a:r>
          </a:p>
          <a:p>
            <a:pPr indent="342900" algn="just">
              <a:buNone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• знакомство педагогов и родителей с лучшим опытом воспитания в детском саду и семье, а также с трудностями, возникающими в семейном и общественном воспитании дошкольников; </a:t>
            </a:r>
          </a:p>
          <a:p>
            <a:pPr indent="342900" algn="just">
              <a:buNone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• информирование друг друга об актуальных задачах воспитания и обучения детей и о возможностях детского сада и семьи в решении данных задач; </a:t>
            </a:r>
          </a:p>
          <a:p>
            <a:pPr indent="342900" algn="just">
              <a:buNone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• создание 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детьми; </a:t>
            </a:r>
          </a:p>
          <a:p>
            <a:pPr indent="342900" algn="just">
              <a:buNone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• привлечение семей воспитанников к участию в совместных с педагогами мероприятиях, организуемых в районе (городе, области); </a:t>
            </a:r>
          </a:p>
          <a:p>
            <a:pPr indent="342900" algn="just">
              <a:buNone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• поощрение родителей за внимательное отношение к разнообразным стремлениям и потребностям ребенка, создание необходимых условий для их удовлетворения в семье. 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8945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6864" cy="936105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400" dirty="0" smtClean="0">
                <a:latin typeface="Georgia" panose="02040502050405020303" pitchFamily="18" charset="0"/>
              </a:rPr>
              <a:t/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7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7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программы</a:t>
            </a:r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80728"/>
            <a:ext cx="7787208" cy="5400600"/>
          </a:xfrm>
        </p:spPr>
        <p:txBody>
          <a:bodyPr/>
          <a:lstStyle/>
          <a:p>
            <a:pPr marL="0" indent="0">
              <a:buNone/>
            </a:pP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Ведущая цель программы — создание благоприятных условий для полноценного проживания ребенком дошкольного детства, формирование 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 к обучению в школе, обеспечение безопасности жизнедеятельности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дошкольника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12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Задачи 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</a:b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Для достижения целей программы поставлены следующие задачи: </a:t>
            </a:r>
          </a:p>
          <a:p>
            <a:pPr lvl="0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забота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о здоровье, эмоциональном благополучии и своевременном всестороннем развитии каждого ребенка; </a:t>
            </a:r>
          </a:p>
          <a:p>
            <a:pPr lvl="0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создание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в группах атмосферы гуманного и доброжелательного отношения ко всем воспитанникам, что позволяет растить их общительными, добрыми, любознательными, инициативными, стремящимися к самостоятельности   и творчеству; </a:t>
            </a:r>
          </a:p>
          <a:p>
            <a:pPr lvl="0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максимальное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использование разнообразных видов детской деятельности, их интеграция в целях повышения эффективности </a:t>
            </a:r>
            <a:r>
              <a:rPr lang="ru-RU" sz="1200" b="1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воспитательно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-образовательного процесса; </a:t>
            </a:r>
          </a:p>
          <a:p>
            <a:pPr lvl="0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творческая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организация (креативность) </a:t>
            </a:r>
            <a:r>
              <a:rPr lang="ru-RU" sz="1200" b="1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воспитательно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-образовательного процесса; </a:t>
            </a:r>
          </a:p>
          <a:p>
            <a:pPr lvl="0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вариативность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использования образовательного материала, позволяющая развивать творчество в соответствии с интересами и наклонностями каждого ребенка; </a:t>
            </a:r>
          </a:p>
          <a:p>
            <a:pPr lvl="0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уважительное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отношение к результатам детского творчества; </a:t>
            </a:r>
          </a:p>
          <a:p>
            <a:pPr lvl="0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единство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подходов к воспитанию детей в условиях дошкольного образовательного учреждения и семьи; </a:t>
            </a:r>
          </a:p>
          <a:p>
            <a:pPr lvl="0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соблюдение </a:t>
            </a:r>
            <a:r>
              <a:rPr lang="ru-RU" sz="12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в работе детского сада и начальной школы преемственности, исключающей умственные и физические перегрузки в содержании образования детей дошкольного возраста, обеспечивающей отсутствие давления предметного обучения. 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6052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7704856" cy="2160240"/>
          </a:xfrm>
        </p:spPr>
        <p:txBody>
          <a:bodyPr/>
          <a:lstStyle/>
          <a:p>
            <a:pPr algn="l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Формы работы с родителями: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Родительские собрания (общие, групповые), практикумы</a:t>
            </a:r>
            <a:b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Консультации индивидуальные и групповые</a:t>
            </a:r>
            <a:b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Педагогические беседы</a:t>
            </a:r>
            <a:b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Привлечение к участию в конкурсах, акциях, выставках</a:t>
            </a:r>
            <a:b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Наглядная информация</a:t>
            </a:r>
            <a:b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Проведение совместных праздников и развлечений</a:t>
            </a:r>
            <a:b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endParaRPr lang="ru-RU" sz="1400" b="1" i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284984"/>
            <a:ext cx="7416823" cy="2808312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       </a:t>
            </a:r>
          </a:p>
          <a:p>
            <a:pPr marL="0" indent="0">
              <a:buNone/>
            </a:pP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работы с родителями: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Наблюдение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Индивидуальные беседы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Тестирование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Анкетирование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Анализ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детских рисунков и рассказов о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семье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Метод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коллективно-творческой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деятельности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ru-RU" sz="14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662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смешные-каран-аши-с-бумагой-328251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671" y="1030650"/>
            <a:ext cx="6912768" cy="42540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832" y="2780928"/>
            <a:ext cx="5830702" cy="910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5658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1052736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7030A0"/>
                </a:solidFill>
                <a:latin typeface="Cambria"/>
              </a:rPr>
              <a:t>Обязательная часть образовательной программы</a:t>
            </a:r>
            <a:endParaRPr lang="ru-RU" sz="24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0872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 должны обеспечивать полноценное развитие личности во всех основных образовательных областях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0" y="1699067"/>
            <a:ext cx="2520280" cy="2233989"/>
          </a:xfrm>
          <a:prstGeom prst="hexagon">
            <a:avLst>
              <a:gd name="adj" fmla="val 26183"/>
              <a:gd name="vf" fmla="val 11547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виды детской деятельности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1968302" y="3068957"/>
            <a:ext cx="2124236" cy="1872209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Режимные моменты</a:t>
            </a:r>
          </a:p>
        </p:txBody>
      </p:sp>
      <p:sp>
        <p:nvSpPr>
          <p:cNvPr id="8" name="Шестиугольник 7"/>
          <p:cNvSpPr/>
          <p:nvPr/>
        </p:nvSpPr>
        <p:spPr>
          <a:xfrm>
            <a:off x="6012160" y="2975956"/>
            <a:ext cx="2987824" cy="2058213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деятельность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635896" y="1867160"/>
            <a:ext cx="2808312" cy="2065896"/>
          </a:xfrm>
          <a:prstGeom prst="hex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</a:t>
            </a:r>
          </a:p>
        </p:txBody>
      </p:sp>
      <p:sp>
        <p:nvSpPr>
          <p:cNvPr id="3" name="Овал 2"/>
          <p:cNvSpPr/>
          <p:nvPr/>
        </p:nvSpPr>
        <p:spPr>
          <a:xfrm>
            <a:off x="2036907" y="4941166"/>
            <a:ext cx="6120680" cy="160752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направления: Социально-коммуникативное, познавательное, речевое, художественно-эстетическое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26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90872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Вариативная часть образовательной программы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19"/>
            <a:ext cx="8532440" cy="1368153"/>
          </a:xfrm>
        </p:spPr>
        <p:txBody>
          <a:bodyPr>
            <a:normAutofit lnSpcReduction="10000"/>
          </a:bodyPr>
          <a:lstStyle/>
          <a:p>
            <a:pPr marL="0" lvl="0" indent="0" algn="ctr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Обеспечивает </a:t>
            </a:r>
            <a:r>
              <a:rPr lang="ru-RU" sz="21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качество образовательного процесса для создания оптимальных условий развития дошкольника с учетом его физического и психического </a:t>
            </a:r>
            <a:r>
              <a:rPr lang="ru-RU" sz="21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здоровья</a:t>
            </a:r>
            <a:endParaRPr lang="ru-RU" sz="2100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40013" y="2492896"/>
            <a:ext cx="403244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29351" y="3761023"/>
            <a:ext cx="3320702" cy="83018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03848" y="4885531"/>
            <a:ext cx="3456384" cy="115212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8104" y="3727115"/>
            <a:ext cx="3384376" cy="86409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</a:t>
            </a: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411760" y="3140968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856237" y="3229347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900886" y="3140968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14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7030A0"/>
                </a:solidFill>
                <a:latin typeface="Georgia" panose="02040502050405020303" pitchFamily="18" charset="0"/>
                <a:cs typeface="Times New Roman" pitchFamily="18" charset="0"/>
              </a:rPr>
              <a:t>Условия реализации программы:</a:t>
            </a:r>
            <a:endParaRPr lang="ru-RU" sz="2400" dirty="0">
              <a:latin typeface="Georgia" panose="02040502050405020303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656692"/>
            <a:ext cx="2592288" cy="31683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Материально-технические</a:t>
            </a:r>
            <a:endParaRPr lang="ru-RU" altLang="ru-RU" sz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Соответствуют санитарным нормам, правилам пожарной безопасности, возрастным и индивидуальным особенностям детей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Каждая группа имеет пространственную среду, оборудование, учебные комплекты  в соответствии с возрастом детей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15816" y="692696"/>
            <a:ext cx="3168352" cy="42484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Психолого</a:t>
            </a:r>
            <a:r>
              <a:rPr lang="ru-RU" altLang="ru-RU" sz="1200" b="1" dirty="0">
                <a:solidFill>
                  <a:schemeClr val="tx1"/>
                </a:solidFill>
                <a:latin typeface="Georgia" panose="02040502050405020303" pitchFamily="18" charset="0"/>
              </a:rPr>
              <a:t> – педагогические: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</a:rPr>
              <a:t>-Уважение к человеческому достоинству детей, формирование и поддержка их положительной самооценки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</a:rPr>
              <a:t>Использование форм и методов работы, соответствующих возрасту, индивидуальным особенностям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</a:rPr>
              <a:t>Построение образовательной деятельности на основе взаимодействия взрослых с детьми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</a:rPr>
              <a:t>Поддержка доброжелательного отношения детей к друг другу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</a:rPr>
              <a:t>Возможность выбора детьми видов деятельности, общения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</a:rPr>
              <a:t>Защита детей от всех форм физического и психического насилия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</a:rPr>
              <a:t>Поддержка родителей в воспитании детей, вовлечение семей в образовательную деятельность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4300314"/>
            <a:ext cx="2808312" cy="2423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ru-RU" sz="12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Развивающая предметно-пространственная среда: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  <a:cs typeface="Times New Roman" pitchFamily="18" charset="0"/>
              </a:rPr>
              <a:t>Обеспечивает возможность общения и совместной деятельности детей и взрослых, двигательной активности, возможности для уединения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  <a:cs typeface="Times New Roman" pitchFamily="18" charset="0"/>
              </a:rPr>
              <a:t>Соответствует возрастным возможностям детей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  <a:cs typeface="Times New Roman" pitchFamily="18" charset="0"/>
              </a:rPr>
              <a:t>Предполагает возможность изменений от образовательной ситуации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  <a:cs typeface="Times New Roman" pitchFamily="18" charset="0"/>
              </a:rPr>
              <a:t>Доступность, безопасность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84168" y="4326185"/>
            <a:ext cx="2952328" cy="24302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b="1" dirty="0">
                <a:solidFill>
                  <a:schemeClr val="tx1"/>
                </a:solidFill>
                <a:latin typeface="Georgia" panose="02040502050405020303" pitchFamily="18" charset="0"/>
              </a:rPr>
              <a:t>Кадровые: </a:t>
            </a:r>
            <a:r>
              <a:rPr lang="ru-RU" altLang="ru-RU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Педагоги первой</a:t>
            </a: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</a:rPr>
              <a:t> квалификационной категории</a:t>
            </a:r>
            <a:r>
              <a:rPr lang="ru-RU" altLang="ru-RU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не менее 47% и высшей -  не менее 20%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Наличие специалистов:</a:t>
            </a:r>
            <a:endParaRPr lang="ru-RU" altLang="ru-RU" sz="12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инструкторы </a:t>
            </a: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</a:rPr>
              <a:t>по </a:t>
            </a:r>
            <a:r>
              <a:rPr lang="ru-RU" altLang="ru-RU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физическому воспитанию </a:t>
            </a:r>
            <a:endParaRPr lang="ru-RU" altLang="ru-RU" sz="12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музыкальные руководители</a:t>
            </a:r>
            <a:endParaRPr lang="ru-RU" altLang="ru-RU" sz="12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altLang="ru-RU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педагог-психолог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</a:rPr>
              <a:t>у</a:t>
            </a:r>
            <a:r>
              <a:rPr lang="ru-RU" altLang="ru-RU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читель-логопед </a:t>
            </a:r>
            <a:endParaRPr lang="ru-RU" altLang="ru-RU"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72200" y="692696"/>
            <a:ext cx="2664296" cy="3096344"/>
          </a:xfrm>
          <a:prstGeom prst="roundRect">
            <a:avLst>
              <a:gd name="adj" fmla="val 880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Финансовые</a:t>
            </a: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 - Обеспечивают возможность   выполнения требований Стандарта.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Гарантия </a:t>
            </a:r>
            <a:r>
              <a:rPr lang="ru-RU" altLang="ru-RU" sz="1200" dirty="0" smtClean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бесплатного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 smtClean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дошкольного  </a:t>
            </a:r>
            <a:r>
              <a:rPr lang="ru-RU" altLang="ru-RU" sz="12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образования за счет средств бюджетов бюджетной системы РФ в муниципальных организациях осуществляется на основе нормативов, определяемых органами государственной  власти </a:t>
            </a:r>
            <a:r>
              <a:rPr lang="ru-RU" altLang="ru-RU" sz="1200" dirty="0" smtClean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ЯО</a:t>
            </a:r>
            <a:endParaRPr lang="ru-RU" altLang="ru-RU" sz="1200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10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/>
          <a:lstStyle/>
          <a:p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состоит: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05095292"/>
              </p:ext>
            </p:extLst>
          </p:nvPr>
        </p:nvGraphicFramePr>
        <p:xfrm>
          <a:off x="899592" y="1772816"/>
          <a:ext cx="7378774" cy="4086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3931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595006" cy="1008112"/>
          </a:xfrm>
        </p:spPr>
        <p:txBody>
          <a:bodyPr/>
          <a:lstStyle/>
          <a:p>
            <a:r>
              <a:rPr lang="ru-RU" sz="2400" b="1" i="1" dirty="0">
                <a:solidFill>
                  <a:srgbClr val="7030A0"/>
                </a:solidFill>
                <a:latin typeface="Georgia" panose="02040502050405020303" pitchFamily="18" charset="0"/>
              </a:rPr>
              <a:t>Организация режима пребывания детей в образовательном </a:t>
            </a:r>
            <a:r>
              <a:rPr lang="ru-RU" sz="2400" b="1" i="1" dirty="0" smtClean="0">
                <a:solidFill>
                  <a:srgbClr val="7030A0"/>
                </a:solidFill>
                <a:latin typeface="Georgia" panose="02040502050405020303" pitchFamily="18" charset="0"/>
              </a:rPr>
              <a:t>учреждении</a:t>
            </a:r>
            <a:br>
              <a:rPr lang="ru-RU" sz="2400" b="1" i="1" dirty="0" smtClean="0">
                <a:solidFill>
                  <a:srgbClr val="7030A0"/>
                </a:solidFill>
                <a:latin typeface="Georgia" panose="02040502050405020303" pitchFamily="18" charset="0"/>
              </a:rPr>
            </a:br>
            <a:endParaRPr lang="ru-RU" sz="2400" b="1" i="1" dirty="0" smtClean="0">
              <a:solidFill>
                <a:srgbClr val="7030A0"/>
              </a:solidFill>
              <a:latin typeface="Georgia" panose="02040502050405020303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24744"/>
            <a:ext cx="7499176" cy="5184576"/>
          </a:xfrm>
        </p:spPr>
        <p:txBody>
          <a:bodyPr/>
          <a:lstStyle/>
          <a:p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Режим работы МДОУ: пятидневная рабочая неделя, длительность пребывания детей — 12 часов, с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07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до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19.00.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В период адаптации к условиям  детского сада, ребенок на протяжении первой недели  посещает группу в течение 2 часов ежедневно. Увеличение времени пребывания ребенка в детском саду происходит на основе наблюдений за состоянием ребенка и характером его привыкания. Допускается пребывание ребенка в детском саду в адаптационный период совместно с родителями.</a:t>
            </a:r>
          </a:p>
          <a:p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Организация жизни детей опирается на определенный суточный режим, который представляет собой рациональное чередование отрезков сна и бодрствования в соответствии с физиологическими обоснованиями. Режим пребывания детей в детском саду  разработан для каждой возрастной группы с учетом требований  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СП 2.4.3648-20.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   </a:t>
            </a:r>
          </a:p>
          <a:p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Режим пребывания детей в ДОУ в теплый  период года имеет свои особенности:</a:t>
            </a:r>
          </a:p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непосредственная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образовательная деятельность осуществляется на участке, во время прогулки, таким образом, увеличивается время пребывания детей на свежем воздухе;</a:t>
            </a:r>
          </a:p>
          <a:p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О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рганизуется образовательная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деятельность </a:t>
            </a:r>
            <a:r>
              <a:rPr lang="ru-RU" sz="1400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физкультурно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–оздоровительного и эстетического цикла; освоение содержания других образовательных областей осуществляется в самостоятельной деятельности детей и в совместной с педагогом нерегламентированной деятельности, во взаимодействии с семьями воспитанников.</a:t>
            </a:r>
          </a:p>
          <a:p>
            <a:pPr marL="0" indent="0">
              <a:buNone/>
            </a:pPr>
            <a:endParaRPr lang="ru-RU" sz="1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Возрастные </a:t>
            </a:r>
            <a:r>
              <a:rPr lang="ru-RU" sz="1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иные категории детей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МДОУ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«Детский сад №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155». 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Всего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в детском саду воспитывается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320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детей. Общее количество групп –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13.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Из них –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2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группа раннего возраста,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11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групп – дошкольного возраста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По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наполняемости группы соответствуют требованиям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СанПиН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и Типового положения. 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Все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группы однородны по возрастному составу детей.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32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595006" cy="1195535"/>
          </a:xfrm>
        </p:spPr>
        <p:txBody>
          <a:bodyPr/>
          <a:lstStyle/>
          <a:p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Возрастные и иные категории детей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ru-RU" sz="2400" b="1" i="1" dirty="0">
                <a:solidFill>
                  <a:srgbClr val="7030A0"/>
                </a:solidFill>
                <a:latin typeface="Georgia" panose="02040502050405020303" pitchFamily="18" charset="0"/>
              </a:rPr>
            </a:br>
            <a:endParaRPr lang="ru-RU" sz="2400" b="1" i="1" dirty="0" smtClean="0">
              <a:solidFill>
                <a:srgbClr val="7030A0"/>
              </a:solidFill>
              <a:latin typeface="Georgia" panose="02040502050405020303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268760"/>
            <a:ext cx="6552728" cy="4857403"/>
          </a:xfrm>
        </p:spPr>
        <p:txBody>
          <a:bodyPr/>
          <a:lstStyle/>
          <a:p>
            <a:pPr marL="0" indent="0">
              <a:buNone/>
            </a:pPr>
            <a:endParaRPr lang="ru-RU" sz="1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МДОУ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«Детский сад №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155». 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Всего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в детском саду воспитывается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318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детей. 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Общее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количество групп –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13. 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Из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них –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2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группа раннего возраста,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11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групп – дошкольного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возраста. Из них 6 групп комбинированного типа. 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По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наполняемости группы соответствуют требованиям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СП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2.4.3648-20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Все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группы однородны по возрастному составу детей.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32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595006" cy="1267543"/>
          </a:xfrm>
        </p:spPr>
        <p:txBody>
          <a:bodyPr/>
          <a:lstStyle/>
          <a:p>
            <a:r>
              <a:rPr lang="ru-RU" sz="3200" i="1" dirty="0" smtClean="0">
                <a:latin typeface="Georgia" panose="02040502050405020303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atin typeface="Georgia" panose="02040502050405020303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Georgia" panose="02040502050405020303" pitchFamily="18" charset="0"/>
                <a:cs typeface="Times New Roman" pitchFamily="18" charset="0"/>
              </a:rPr>
              <a:t>Количество групп и их специфика, численность воспитанников</a:t>
            </a:r>
            <a:r>
              <a:rPr lang="ru-RU" sz="2400" i="1" dirty="0" smtClean="0">
                <a:latin typeface="Georgia" panose="02040502050405020303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Georgia" panose="02040502050405020303" pitchFamily="18" charset="0"/>
                <a:cs typeface="Times New Roman" pitchFamily="18" charset="0"/>
              </a:rPr>
            </a:br>
            <a:endParaRPr lang="ru-RU" sz="2400" i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 marL="0" indent="0">
              <a:buNone/>
            </a:pPr>
            <a:endParaRPr lang="ru-RU" sz="2400" dirty="0" smtClean="0">
              <a:latin typeface="Georgia" panose="02040502050405020303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28253195"/>
              </p:ext>
            </p:extLst>
          </p:nvPr>
        </p:nvGraphicFramePr>
        <p:xfrm>
          <a:off x="2769992" y="1576039"/>
          <a:ext cx="3604016" cy="47320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82457"/>
                <a:gridCol w="1329241"/>
                <a:gridCol w="1192318"/>
              </a:tblGrid>
              <a:tr h="3121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Номер группы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Возраст детей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Численность воспитанников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Группа раннего возраста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( 2 – 3 года)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24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</a:tr>
              <a:tr h="46820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Группа раннего возраста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( 2 – 3 года)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24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Младшая группа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( 3 – 4 года)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26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Младшая группа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( 3 – 4 года)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26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Младшая группа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( 3 – 4 года)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Средняя группа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( 4 - 5 лет)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Средняя группа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( 4 - 5 лет)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Старшая группа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(5 - 6 лет)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19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Старшая группа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(5 - 6 лет)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11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Старшая группа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(5 - 6 лет)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25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Старшая группа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(5 - 6 лет)</a:t>
                      </a:r>
                      <a:endParaRPr lang="ru-RU" sz="7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27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Подготовительная  группа (6  - 7лет)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22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Подготовительная  группа (6  - 7лет)</a:t>
                      </a:r>
                      <a:endParaRPr lang="ru-RU" sz="7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7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132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1118</Template>
  <TotalTime>424</TotalTime>
  <Words>2012</Words>
  <Application>Microsoft Office PowerPoint</Application>
  <PresentationFormat>Экран (4:3)</PresentationFormat>
  <Paragraphs>259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Diseño predeterminado</vt:lpstr>
      <vt:lpstr>1_Diseño predeterminado</vt:lpstr>
      <vt:lpstr>МУНИЦИПАЛЬНОЕ ДОШКОЛЬНОЕ ОБРАЗОВАТЕЛЬНОЕ УЧРЕЖДЕНИЕ «Детский сад № 155»   </vt:lpstr>
      <vt:lpstr> Цель программы </vt:lpstr>
      <vt:lpstr>Обязательная часть образовательной программы</vt:lpstr>
      <vt:lpstr>Вариативная часть образовательной программы</vt:lpstr>
      <vt:lpstr>Условия реализации программы:</vt:lpstr>
      <vt:lpstr>Образовательная программа состоит:</vt:lpstr>
      <vt:lpstr>Организация режима пребывания детей в образовательном учреждении </vt:lpstr>
      <vt:lpstr>Возрастные и иные категории детей  </vt:lpstr>
      <vt:lpstr> Количество групп и их специфика, численность воспитанников </vt:lpstr>
      <vt:lpstr>Образовательные области:</vt:lpstr>
      <vt:lpstr>Слайд 11</vt:lpstr>
      <vt:lpstr>Особенности осуществления образовательного процесса     МДОУ «Детский сад № 155» </vt:lpstr>
      <vt:lpstr>Организация образовательного процесса </vt:lpstr>
      <vt:lpstr>Организация образовательного процесса </vt:lpstr>
      <vt:lpstr>Целевые ориентиры  образования в  младенческом и раннем возрасте </vt:lpstr>
      <vt:lpstr>Целевые ориентиры на этапе  завершения дошкольного образования  </vt:lpstr>
      <vt:lpstr>Слайд 17</vt:lpstr>
      <vt:lpstr>Характеристика взаимодействия педагогического коллектива с семьями воспитанников</vt:lpstr>
      <vt:lpstr>Основные задачи взаимодействия  детского сада с семьёй:</vt:lpstr>
      <vt:lpstr> Формы работы с родителями:  Родительские собрания (общие, групповые), практикумы Консультации индивидуальные и групповые Педагогические беседы Привлечение к участию в конкурсах, акциях, выставках Наглядная информация Проведение совместных праздников и развлечений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ДОУ в соответствии с ФГОС</dc:title>
  <dc:creator>acer</dc:creator>
  <cp:lastModifiedBy>OldNew155</cp:lastModifiedBy>
  <cp:revision>57</cp:revision>
  <dcterms:created xsi:type="dcterms:W3CDTF">2014-02-03T11:26:32Z</dcterms:created>
  <dcterms:modified xsi:type="dcterms:W3CDTF">2022-10-12T12:41:25Z</dcterms:modified>
</cp:coreProperties>
</file>