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83" r:id="rId5"/>
    <p:sldId id="270" r:id="rId6"/>
    <p:sldId id="269" r:id="rId7"/>
    <p:sldId id="278" r:id="rId8"/>
    <p:sldId id="263" r:id="rId9"/>
    <p:sldId id="284" r:id="rId10"/>
    <p:sldId id="265" r:id="rId11"/>
    <p:sldId id="274" r:id="rId12"/>
    <p:sldId id="275" r:id="rId13"/>
    <p:sldId id="276" r:id="rId14"/>
    <p:sldId id="286" r:id="rId15"/>
    <p:sldId id="287" r:id="rId16"/>
    <p:sldId id="285" r:id="rId17"/>
    <p:sldId id="288" r:id="rId18"/>
    <p:sldId id="289" r:id="rId19"/>
    <p:sldId id="290" r:id="rId20"/>
    <p:sldId id="293" r:id="rId21"/>
    <p:sldId id="291" r:id="rId22"/>
    <p:sldId id="294" r:id="rId23"/>
    <p:sldId id="297" r:id="rId24"/>
    <p:sldId id="295" r:id="rId25"/>
    <p:sldId id="296" r:id="rId26"/>
    <p:sldId id="279" r:id="rId27"/>
    <p:sldId id="298" r:id="rId2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E44F4-7B43-4B5D-AA52-FB42779E76D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55053FA-6829-49D7-AA64-5E27489474C7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dirty="0">
              <a:latin typeface="Georgia" pitchFamily="18" charset="0"/>
            </a:rPr>
            <a:t>гениальность</a:t>
          </a:r>
        </a:p>
      </dgm:t>
    </dgm:pt>
    <dgm:pt modelId="{5E865030-9C16-45C2-A95B-4D73B20349B2}" type="parTrans" cxnId="{F4ACEF4F-9FF2-4FDB-84A7-E95895113FC5}">
      <dgm:prSet/>
      <dgm:spPr/>
      <dgm:t>
        <a:bodyPr/>
        <a:lstStyle/>
        <a:p>
          <a:endParaRPr lang="ru-RU"/>
        </a:p>
      </dgm:t>
    </dgm:pt>
    <dgm:pt modelId="{682C38F4-BABC-406A-A1E3-31D2BDC44FB2}" type="sibTrans" cxnId="{F4ACEF4F-9FF2-4FDB-84A7-E95895113FC5}">
      <dgm:prSet/>
      <dgm:spPr/>
      <dgm:t>
        <a:bodyPr/>
        <a:lstStyle/>
        <a:p>
          <a:endParaRPr lang="ru-RU"/>
        </a:p>
      </dgm:t>
    </dgm:pt>
    <dgm:pt modelId="{33A20E5F-ED5A-4096-9F82-6482E389FF57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dirty="0">
              <a:latin typeface="Georgia" pitchFamily="18" charset="0"/>
            </a:rPr>
            <a:t>талант</a:t>
          </a:r>
        </a:p>
      </dgm:t>
    </dgm:pt>
    <dgm:pt modelId="{B4DDD18B-9F61-4528-85B9-5D4BDF5C8D1C}" type="parTrans" cxnId="{E8C91451-47F0-433E-9B97-FFFD8E214F57}">
      <dgm:prSet/>
      <dgm:spPr/>
      <dgm:t>
        <a:bodyPr/>
        <a:lstStyle/>
        <a:p>
          <a:endParaRPr lang="ru-RU"/>
        </a:p>
      </dgm:t>
    </dgm:pt>
    <dgm:pt modelId="{1A485D08-F71F-4A25-9F7D-7B632DE718CB}" type="sibTrans" cxnId="{E8C91451-47F0-433E-9B97-FFFD8E214F57}">
      <dgm:prSet/>
      <dgm:spPr/>
      <dgm:t>
        <a:bodyPr/>
        <a:lstStyle/>
        <a:p>
          <a:endParaRPr lang="ru-RU"/>
        </a:p>
      </dgm:t>
    </dgm:pt>
    <dgm:pt modelId="{C8F467AC-363F-49AC-B3DB-A9C9BF54860A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dirty="0">
              <a:latin typeface="Georgia" pitchFamily="18" charset="0"/>
            </a:rPr>
            <a:t>одарённость</a:t>
          </a:r>
        </a:p>
      </dgm:t>
    </dgm:pt>
    <dgm:pt modelId="{8FE8221B-21CF-4860-8BD5-EBE470A44A74}" type="parTrans" cxnId="{85EC3BC4-AB69-4F75-AFE7-D0FF99D674CB}">
      <dgm:prSet/>
      <dgm:spPr/>
      <dgm:t>
        <a:bodyPr/>
        <a:lstStyle/>
        <a:p>
          <a:endParaRPr lang="ru-RU"/>
        </a:p>
      </dgm:t>
    </dgm:pt>
    <dgm:pt modelId="{7017688C-28C4-42DE-92A2-8F267C4E8061}" type="sibTrans" cxnId="{85EC3BC4-AB69-4F75-AFE7-D0FF99D674CB}">
      <dgm:prSet/>
      <dgm:spPr/>
      <dgm:t>
        <a:bodyPr/>
        <a:lstStyle/>
        <a:p>
          <a:endParaRPr lang="ru-RU"/>
        </a:p>
      </dgm:t>
    </dgm:pt>
    <dgm:pt modelId="{42F1DD37-72FD-4B7E-A668-7E115245219E}" type="pres">
      <dgm:prSet presAssocID="{9DBE44F4-7B43-4B5D-AA52-FB42779E76D2}" presName="compositeShape" presStyleCnt="0">
        <dgm:presLayoutVars>
          <dgm:dir/>
          <dgm:resizeHandles/>
        </dgm:presLayoutVars>
      </dgm:prSet>
      <dgm:spPr/>
    </dgm:pt>
    <dgm:pt modelId="{83E6064B-4BA0-4CBE-8E8E-58A7E03A484F}" type="pres">
      <dgm:prSet presAssocID="{9DBE44F4-7B43-4B5D-AA52-FB42779E76D2}" presName="pyramid" presStyleLbl="node1" presStyleIdx="0" presStyleCnt="1" custScaleX="118669"/>
      <dgm:spPr/>
    </dgm:pt>
    <dgm:pt modelId="{1FC3D8A9-923E-4C80-BB0B-5735CCE0D59A}" type="pres">
      <dgm:prSet presAssocID="{9DBE44F4-7B43-4B5D-AA52-FB42779E76D2}" presName="theList" presStyleCnt="0"/>
      <dgm:spPr/>
    </dgm:pt>
    <dgm:pt modelId="{1D0A3F14-52E0-4C85-AEF8-10A131390C95}" type="pres">
      <dgm:prSet presAssocID="{555053FA-6829-49D7-AA64-5E27489474C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FC357-6E5A-469B-AC6E-7E7EA534A7A7}" type="pres">
      <dgm:prSet presAssocID="{555053FA-6829-49D7-AA64-5E27489474C7}" presName="aSpace" presStyleCnt="0"/>
      <dgm:spPr/>
    </dgm:pt>
    <dgm:pt modelId="{DA7C8947-FFFB-4D88-BA2E-3DC0730DA614}" type="pres">
      <dgm:prSet presAssocID="{33A20E5F-ED5A-4096-9F82-6482E389FF5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3F98F-8F85-4645-B502-9A46F1D36AF8}" type="pres">
      <dgm:prSet presAssocID="{33A20E5F-ED5A-4096-9F82-6482E389FF57}" presName="aSpace" presStyleCnt="0"/>
      <dgm:spPr/>
    </dgm:pt>
    <dgm:pt modelId="{D1C85719-0126-4426-956A-EAC9614D3F95}" type="pres">
      <dgm:prSet presAssocID="{C8F467AC-363F-49AC-B3DB-A9C9BF54860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42121-3F56-4B21-B582-6704ED7F6DFF}" type="pres">
      <dgm:prSet presAssocID="{C8F467AC-363F-49AC-B3DB-A9C9BF54860A}" presName="aSpace" presStyleCnt="0"/>
      <dgm:spPr/>
    </dgm:pt>
  </dgm:ptLst>
  <dgm:cxnLst>
    <dgm:cxn modelId="{85EC3BC4-AB69-4F75-AFE7-D0FF99D674CB}" srcId="{9DBE44F4-7B43-4B5D-AA52-FB42779E76D2}" destId="{C8F467AC-363F-49AC-B3DB-A9C9BF54860A}" srcOrd="2" destOrd="0" parTransId="{8FE8221B-21CF-4860-8BD5-EBE470A44A74}" sibTransId="{7017688C-28C4-42DE-92A2-8F267C4E8061}"/>
    <dgm:cxn modelId="{D087B6A2-79C7-4D3C-A4AC-C826FF3611C0}" type="presOf" srcId="{33A20E5F-ED5A-4096-9F82-6482E389FF57}" destId="{DA7C8947-FFFB-4D88-BA2E-3DC0730DA614}" srcOrd="0" destOrd="0" presId="urn:microsoft.com/office/officeart/2005/8/layout/pyramid2"/>
    <dgm:cxn modelId="{39602648-7CCC-4CE1-AB74-C083D184839B}" type="presOf" srcId="{555053FA-6829-49D7-AA64-5E27489474C7}" destId="{1D0A3F14-52E0-4C85-AEF8-10A131390C95}" srcOrd="0" destOrd="0" presId="urn:microsoft.com/office/officeart/2005/8/layout/pyramid2"/>
    <dgm:cxn modelId="{F4ACEF4F-9FF2-4FDB-84A7-E95895113FC5}" srcId="{9DBE44F4-7B43-4B5D-AA52-FB42779E76D2}" destId="{555053FA-6829-49D7-AA64-5E27489474C7}" srcOrd="0" destOrd="0" parTransId="{5E865030-9C16-45C2-A95B-4D73B20349B2}" sibTransId="{682C38F4-BABC-406A-A1E3-31D2BDC44FB2}"/>
    <dgm:cxn modelId="{E8C91451-47F0-433E-9B97-FFFD8E214F57}" srcId="{9DBE44F4-7B43-4B5D-AA52-FB42779E76D2}" destId="{33A20E5F-ED5A-4096-9F82-6482E389FF57}" srcOrd="1" destOrd="0" parTransId="{B4DDD18B-9F61-4528-85B9-5D4BDF5C8D1C}" sibTransId="{1A485D08-F71F-4A25-9F7D-7B632DE718CB}"/>
    <dgm:cxn modelId="{3621F11E-80F5-4E42-84D0-A3DB2F276641}" type="presOf" srcId="{C8F467AC-363F-49AC-B3DB-A9C9BF54860A}" destId="{D1C85719-0126-4426-956A-EAC9614D3F95}" srcOrd="0" destOrd="0" presId="urn:microsoft.com/office/officeart/2005/8/layout/pyramid2"/>
    <dgm:cxn modelId="{46563613-06CD-405B-B7F9-D4095A4F795E}" type="presOf" srcId="{9DBE44F4-7B43-4B5D-AA52-FB42779E76D2}" destId="{42F1DD37-72FD-4B7E-A668-7E115245219E}" srcOrd="0" destOrd="0" presId="urn:microsoft.com/office/officeart/2005/8/layout/pyramid2"/>
    <dgm:cxn modelId="{1694DA28-30D3-4219-AACF-A41C42C72022}" type="presParOf" srcId="{42F1DD37-72FD-4B7E-A668-7E115245219E}" destId="{83E6064B-4BA0-4CBE-8E8E-58A7E03A484F}" srcOrd="0" destOrd="0" presId="urn:microsoft.com/office/officeart/2005/8/layout/pyramid2"/>
    <dgm:cxn modelId="{E5005D2F-B6FF-4DB4-BFA8-C18014620AE9}" type="presParOf" srcId="{42F1DD37-72FD-4B7E-A668-7E115245219E}" destId="{1FC3D8A9-923E-4C80-BB0B-5735CCE0D59A}" srcOrd="1" destOrd="0" presId="urn:microsoft.com/office/officeart/2005/8/layout/pyramid2"/>
    <dgm:cxn modelId="{B8B79B33-85EF-49C1-82E8-1DCD5EBBAF91}" type="presParOf" srcId="{1FC3D8A9-923E-4C80-BB0B-5735CCE0D59A}" destId="{1D0A3F14-52E0-4C85-AEF8-10A131390C95}" srcOrd="0" destOrd="0" presId="urn:microsoft.com/office/officeart/2005/8/layout/pyramid2"/>
    <dgm:cxn modelId="{2E6B011D-C3A0-430D-AC4E-35C974226445}" type="presParOf" srcId="{1FC3D8A9-923E-4C80-BB0B-5735CCE0D59A}" destId="{DBAFC357-6E5A-469B-AC6E-7E7EA534A7A7}" srcOrd="1" destOrd="0" presId="urn:microsoft.com/office/officeart/2005/8/layout/pyramid2"/>
    <dgm:cxn modelId="{7DB44737-B921-447B-A2ED-6E32B14FCB07}" type="presParOf" srcId="{1FC3D8A9-923E-4C80-BB0B-5735CCE0D59A}" destId="{DA7C8947-FFFB-4D88-BA2E-3DC0730DA614}" srcOrd="2" destOrd="0" presId="urn:microsoft.com/office/officeart/2005/8/layout/pyramid2"/>
    <dgm:cxn modelId="{242E7006-E3AD-4065-A5FF-9B803B2EA704}" type="presParOf" srcId="{1FC3D8A9-923E-4C80-BB0B-5735CCE0D59A}" destId="{0393F98F-8F85-4645-B502-9A46F1D36AF8}" srcOrd="3" destOrd="0" presId="urn:microsoft.com/office/officeart/2005/8/layout/pyramid2"/>
    <dgm:cxn modelId="{8AE44227-E3C8-4280-B1AC-369FDC74FF10}" type="presParOf" srcId="{1FC3D8A9-923E-4C80-BB0B-5735CCE0D59A}" destId="{D1C85719-0126-4426-956A-EAC9614D3F95}" srcOrd="4" destOrd="0" presId="urn:microsoft.com/office/officeart/2005/8/layout/pyramid2"/>
    <dgm:cxn modelId="{3C84F3D3-27D6-48FE-8B05-29712C613AB7}" type="presParOf" srcId="{1FC3D8A9-923E-4C80-BB0B-5735CCE0D59A}" destId="{76642121-3F56-4B21-B582-6704ED7F6DF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6064B-4BA0-4CBE-8E8E-58A7E03A484F}">
      <dsp:nvSpPr>
        <dsp:cNvPr id="0" name=""/>
        <dsp:cNvSpPr/>
      </dsp:nvSpPr>
      <dsp:spPr>
        <a:xfrm>
          <a:off x="2046474" y="0"/>
          <a:ext cx="4298159" cy="362197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A3F14-52E0-4C85-AEF8-10A131390C95}">
      <dsp:nvSpPr>
        <dsp:cNvPr id="0" name=""/>
        <dsp:cNvSpPr/>
      </dsp:nvSpPr>
      <dsp:spPr>
        <a:xfrm>
          <a:off x="4195554" y="364142"/>
          <a:ext cx="2354282" cy="857388"/>
        </a:xfrm>
        <a:prstGeom prst="roundRect">
          <a:avLst/>
        </a:prstGeom>
        <a:solidFill>
          <a:srgbClr val="FFC0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Georgia" pitchFamily="18" charset="0"/>
            </a:rPr>
            <a:t>гениальность</a:t>
          </a:r>
        </a:p>
      </dsp:txBody>
      <dsp:txXfrm>
        <a:off x="4237408" y="405996"/>
        <a:ext cx="2270574" cy="773680"/>
      </dsp:txXfrm>
    </dsp:sp>
    <dsp:sp modelId="{DA7C8947-FFFB-4D88-BA2E-3DC0730DA614}">
      <dsp:nvSpPr>
        <dsp:cNvPr id="0" name=""/>
        <dsp:cNvSpPr/>
      </dsp:nvSpPr>
      <dsp:spPr>
        <a:xfrm>
          <a:off x="4195554" y="1328705"/>
          <a:ext cx="2354282" cy="857388"/>
        </a:xfrm>
        <a:prstGeom prst="roundRect">
          <a:avLst/>
        </a:prstGeom>
        <a:solidFill>
          <a:srgbClr val="FFC0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Georgia" pitchFamily="18" charset="0"/>
            </a:rPr>
            <a:t>талант</a:t>
          </a:r>
        </a:p>
      </dsp:txBody>
      <dsp:txXfrm>
        <a:off x="4237408" y="1370559"/>
        <a:ext cx="2270574" cy="773680"/>
      </dsp:txXfrm>
    </dsp:sp>
    <dsp:sp modelId="{D1C85719-0126-4426-956A-EAC9614D3F95}">
      <dsp:nvSpPr>
        <dsp:cNvPr id="0" name=""/>
        <dsp:cNvSpPr/>
      </dsp:nvSpPr>
      <dsp:spPr>
        <a:xfrm>
          <a:off x="4195554" y="2293267"/>
          <a:ext cx="2354282" cy="857388"/>
        </a:xfrm>
        <a:prstGeom prst="roundRect">
          <a:avLst/>
        </a:prstGeom>
        <a:solidFill>
          <a:srgbClr val="FFC0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Georgia" pitchFamily="18" charset="0"/>
            </a:rPr>
            <a:t>одарённость</a:t>
          </a:r>
        </a:p>
      </dsp:txBody>
      <dsp:txXfrm>
        <a:off x="4237408" y="2335121"/>
        <a:ext cx="2270574" cy="77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5B0F-DDDF-4D86-8578-A932CBFEE5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B2D-6B3C-40A8-ACBD-D0305BA7E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6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5B0F-DDDF-4D86-8578-A932CBFEE5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B2D-6B3C-40A8-ACBD-D0305BA7E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6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5B0F-DDDF-4D86-8578-A932CBFEE5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B2D-6B3C-40A8-ACBD-D0305BA7E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37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5B0F-DDDF-4D86-8578-A932CBFEE5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B2D-6B3C-40A8-ACBD-D0305BA7E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85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5B0F-DDDF-4D86-8578-A932CBFEE5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B2D-6B3C-40A8-ACBD-D0305BA7E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58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5B0F-DDDF-4D86-8578-A932CBFEE5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B2D-6B3C-40A8-ACBD-D0305BA7E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34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5B0F-DDDF-4D86-8578-A932CBFEE5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B2D-6B3C-40A8-ACBD-D0305BA7E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2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5B0F-DDDF-4D86-8578-A932CBFEE5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B2D-6B3C-40A8-ACBD-D0305BA7E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8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5B0F-DDDF-4D86-8578-A932CBFEE5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B2D-6B3C-40A8-ACBD-D0305BA7E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5B0F-DDDF-4D86-8578-A932CBFEE5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B2D-6B3C-40A8-ACBD-D0305BA7E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0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5B0F-DDDF-4D86-8578-A932CBFEE5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B2D-6B3C-40A8-ACBD-D0305BA7E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01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5B0F-DDDF-4D86-8578-A932CBFEE5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B2D-6B3C-40A8-ACBD-D0305BA7E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1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5B0F-DDDF-4D86-8578-A932CBFEE5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B2D-6B3C-40A8-ACBD-D0305BA7E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7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5B0F-DDDF-4D86-8578-A932CBFEE5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B2D-6B3C-40A8-ACBD-D0305BA7E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6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5B0F-DDDF-4D86-8578-A932CBFEE5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B2D-6B3C-40A8-ACBD-D0305BA7E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8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5B0F-DDDF-4D86-8578-A932CBFEE5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B2D-6B3C-40A8-ACBD-D0305BA7E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8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F5B0F-DDDF-4D86-8578-A932CBFEE5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A6DB2D-6B3C-40A8-ACBD-D0305BA7E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5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8C39F6-8216-4E02-9264-21AE25E98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896" y="166255"/>
            <a:ext cx="9120249" cy="1246909"/>
          </a:xfrm>
        </p:spPr>
        <p:txBody>
          <a:bodyPr/>
          <a:lstStyle/>
          <a:p>
            <a:pPr algn="ctr"/>
            <a:r>
              <a:rPr lang="ru-RU" sz="2400" dirty="0">
                <a:latin typeface="Georgia" pitchFamily="18" charset="0"/>
              </a:rPr>
              <a:t>Муниципальное дошкольное образовательное учреждение</a:t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«Детский сад № 155»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EBE30DC-413B-4AF7-8797-9655DD1B8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639" y="2434442"/>
            <a:ext cx="10022774" cy="442355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Первичная диагностика с целью выявления талантливых и одаренных детей</a:t>
            </a:r>
          </a:p>
          <a:p>
            <a:endParaRPr lang="ru-RU" sz="2400" dirty="0">
              <a:solidFill>
                <a:schemeClr val="accent2"/>
              </a:solidFill>
              <a:latin typeface="Georgia" pitchFamily="18" charset="0"/>
            </a:endParaRPr>
          </a:p>
          <a:p>
            <a:r>
              <a:rPr lang="ru-RU" sz="2400" dirty="0">
                <a:solidFill>
                  <a:schemeClr val="accent2"/>
                </a:solidFill>
                <a:latin typeface="Georgia" pitchFamily="18" charset="0"/>
              </a:rPr>
              <a:t>Воспитатель:</a:t>
            </a:r>
          </a:p>
          <a:p>
            <a:r>
              <a:rPr lang="ru-RU" sz="2400" dirty="0">
                <a:solidFill>
                  <a:schemeClr val="accent2"/>
                </a:solidFill>
                <a:latin typeface="Georgia" pitchFamily="18" charset="0"/>
              </a:rPr>
              <a:t>Соколова О. В</a:t>
            </a:r>
          </a:p>
          <a:p>
            <a:r>
              <a:rPr lang="ru-RU" sz="2400" dirty="0">
                <a:solidFill>
                  <a:schemeClr val="accent2"/>
                </a:solidFill>
                <a:latin typeface="Georgia" pitchFamily="18" charset="0"/>
              </a:rPr>
              <a:t>Старший воспитатель:</a:t>
            </a:r>
          </a:p>
          <a:p>
            <a:r>
              <a:rPr lang="ru-RU" sz="2400" dirty="0" err="1">
                <a:solidFill>
                  <a:schemeClr val="accent2"/>
                </a:solidFill>
                <a:latin typeface="Georgia" pitchFamily="18" charset="0"/>
              </a:rPr>
              <a:t>Чистикова</a:t>
            </a:r>
            <a:r>
              <a:rPr lang="ru-RU" sz="2400" dirty="0">
                <a:solidFill>
                  <a:schemeClr val="accent2"/>
                </a:solidFill>
                <a:latin typeface="Georgia" pitchFamily="18" charset="0"/>
              </a:rPr>
              <a:t> А.И</a:t>
            </a:r>
            <a:r>
              <a:rPr lang="ru-RU" sz="2400" dirty="0" smtClean="0">
                <a:solidFill>
                  <a:schemeClr val="accent2"/>
                </a:solidFill>
                <a:latin typeface="Georgia" pitchFamily="18" charset="0"/>
              </a:rPr>
              <a:t>.</a:t>
            </a:r>
          </a:p>
          <a:p>
            <a:endParaRPr lang="ru-RU" sz="2400" dirty="0" smtClean="0">
              <a:solidFill>
                <a:schemeClr val="accent2"/>
              </a:solidFill>
              <a:latin typeface="Georgia" pitchFamily="18" charset="0"/>
            </a:endParaRPr>
          </a:p>
          <a:p>
            <a:endParaRPr lang="ru-RU" sz="2400" dirty="0" smtClean="0">
              <a:solidFill>
                <a:schemeClr val="accent2"/>
              </a:solidFill>
              <a:latin typeface="Georgia" pitchFamily="18" charset="0"/>
            </a:endParaRPr>
          </a:p>
          <a:p>
            <a:endParaRPr lang="ru-RU" sz="2400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2"/>
                </a:solidFill>
                <a:latin typeface="Georgia" pitchFamily="18" charset="0"/>
              </a:rPr>
              <a:t>Город Ярославль</a:t>
            </a:r>
          </a:p>
          <a:p>
            <a:pPr algn="ctr"/>
            <a:r>
              <a:rPr lang="ru-RU" sz="2400" dirty="0" smtClean="0">
                <a:solidFill>
                  <a:schemeClr val="accent2"/>
                </a:solidFill>
                <a:latin typeface="Georgia" pitchFamily="18" charset="0"/>
              </a:rPr>
              <a:t>2021</a:t>
            </a:r>
            <a:endParaRPr lang="ru-RU" sz="2400" dirty="0">
              <a:solidFill>
                <a:schemeClr val="accent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1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32C671-27B1-416D-B9FB-7569D4A7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005"/>
            <a:ext cx="8941679" cy="174039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Развивающие программы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Дополнительные общеобразовательные  </a:t>
            </a:r>
            <a:r>
              <a:rPr lang="ru-RU" sz="24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общеразвивающие</a:t>
            </a:r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программы дошкольного образования в МДОУ «Детский сад № 155»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25D659-67BE-4D96-B609-2B065AE9A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5" y="1983179"/>
            <a:ext cx="9464634" cy="4389409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Georgia" pitchFamily="18" charset="0"/>
              </a:rPr>
              <a:t>Программы направлены на развитие: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Georgia" pitchFamily="18" charset="0"/>
              </a:rPr>
              <a:t>Познавательных способностей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itchFamily="18" charset="0"/>
              </a:rPr>
              <a:t>дошкольников: «Шахматы», «Развивающие игры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</a:rPr>
              <a:t>» (</a:t>
            </a:r>
            <a:r>
              <a:rPr lang="ru-RU" dirty="0" err="1">
                <a:solidFill>
                  <a:srgbClr val="000000"/>
                </a:solidFill>
                <a:latin typeface="Georgia" pitchFamily="18" charset="0"/>
              </a:rPr>
              <a:t>игры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</a:rPr>
              <a:t> В. </a:t>
            </a:r>
            <a:r>
              <a:rPr lang="ru-RU" dirty="0" err="1">
                <a:solidFill>
                  <a:srgbClr val="000000"/>
                </a:solidFill>
                <a:latin typeface="Georgia" pitchFamily="18" charset="0"/>
              </a:rPr>
              <a:t>Воскобовича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</a:rPr>
              <a:t>), «Сказки Фиолетового леса», «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itchFamily="18" charset="0"/>
              </a:rPr>
              <a:t>Развивай-ка» (Разные развивающие игр – блоки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eorgia" pitchFamily="18" charset="0"/>
              </a:rPr>
              <a:t>Дьенеша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itchFamily="18" charset="0"/>
              </a:rPr>
              <a:t>, палочки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eorgia" pitchFamily="18" charset="0"/>
              </a:rPr>
              <a:t>Кюизенера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itchFamily="18" charset="0"/>
              </a:rPr>
              <a:t>, кубики Никитина, игры В.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eorgia" pitchFamily="18" charset="0"/>
              </a:rPr>
              <a:t>Кайе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itchFamily="18" charset="0"/>
              </a:rPr>
              <a:t>  и др.), «Развивай-ка и логика»;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Georgia" pitchFamily="18" charset="0"/>
              </a:rPr>
              <a:t>творческих способностей: изобразительных на основе художественно-эстетического кружка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eorgia" pitchFamily="18" charset="0"/>
              </a:rPr>
              <a:t>Каляка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itchFamily="18" charset="0"/>
              </a:rPr>
              <a:t> –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eorgia" pitchFamily="18" charset="0"/>
              </a:rPr>
              <a:t>маляка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itchFamily="18" charset="0"/>
              </a:rPr>
              <a:t>»,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eorgia" pitchFamily="18" charset="0"/>
              </a:rPr>
              <a:t>Правополушарики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itchFamily="18" charset="0"/>
              </a:rPr>
              <a:t>», «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</a:rPr>
              <a:t>Песочная Фея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itchFamily="18" charset="0"/>
              </a:rPr>
              <a:t>», «Очумелые ручки»,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eorgia" pitchFamily="18" charset="0"/>
              </a:rPr>
              <a:t>Тили-тили-тесто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itchFamily="18" charset="0"/>
              </a:rPr>
              <a:t>»;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Georgia" pitchFamily="18" charset="0"/>
              </a:rPr>
              <a:t>спортивных способностей детей на базе хореографического кружка«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</a:rPr>
              <a:t>Серпантин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itchFamily="18" charset="0"/>
              </a:rPr>
              <a:t>», спортивного кружка «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</a:rPr>
              <a:t>Степ - аэробика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itchFamily="18" charset="0"/>
              </a:rPr>
              <a:t>»;</a:t>
            </a:r>
          </a:p>
          <a:p>
            <a:pPr algn="l"/>
            <a:r>
              <a:rPr lang="ru-RU" dirty="0" err="1">
                <a:solidFill>
                  <a:srgbClr val="000000"/>
                </a:solidFill>
                <a:latin typeface="Georgia" pitchFamily="18" charset="0"/>
              </a:rPr>
              <a:t>Интелектуальных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</a:rPr>
              <a:t> способностей – «Почитаем – поиграем», «Сказочные игры» (речевое развитие с </a:t>
            </a:r>
            <a:r>
              <a:rPr lang="ru-RU" dirty="0" err="1">
                <a:solidFill>
                  <a:srgbClr val="000000"/>
                </a:solidFill>
                <a:latin typeface="Georgia" pitchFamily="18" charset="0"/>
              </a:rPr>
              <a:t>ипользованием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</a:rPr>
              <a:t> игр В. </a:t>
            </a:r>
            <a:r>
              <a:rPr lang="ru-RU" dirty="0" err="1">
                <a:solidFill>
                  <a:srgbClr val="000000"/>
                </a:solidFill>
                <a:latin typeface="Georgia" pitchFamily="18" charset="0"/>
              </a:rPr>
              <a:t>Воскобовича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</a:rPr>
              <a:t>)</a:t>
            </a:r>
            <a:endParaRPr lang="ru-RU" b="0" i="0" dirty="0">
              <a:solidFill>
                <a:srgbClr val="000000"/>
              </a:solidFill>
              <a:effectLst/>
              <a:latin typeface="Georgia" pitchFamily="18" charset="0"/>
            </a:endParaRPr>
          </a:p>
          <a:p>
            <a:pPr algn="l">
              <a:buNone/>
            </a:pPr>
            <a:r>
              <a:rPr lang="ru-RU" dirty="0">
                <a:solidFill>
                  <a:srgbClr val="000000"/>
                </a:solidFill>
                <a:latin typeface="Georgia" pitchFamily="18" charset="0"/>
              </a:rPr>
              <a:t>      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itchFamily="18" charset="0"/>
              </a:rPr>
              <a:t>Кружки по различным видам деятельности способствуют созданию полноценной среды развития различных способностей и задатков детей дошкольного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71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7934ED-69F1-4C59-B777-99E05832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1882"/>
            <a:ext cx="8596668" cy="1330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Формирование предметной развивающей среды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2104F2-C469-468E-B446-1668F17F7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7446"/>
            <a:ext cx="9155435" cy="4853354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ru-RU" b="0" i="0" dirty="0">
              <a:solidFill>
                <a:srgbClr val="303F5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Н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Georgia" pitchFamily="18" charset="0"/>
              </a:rPr>
              <a:t>аличие богатой предметно-развивающей среды, стимулирующей самую разнообразную деятельность ребенка.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З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Georgia" pitchFamily="18" charset="0"/>
              </a:rPr>
              <a:t>анятия детей в свободной деятельности развивающими играми.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У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Georgia" pitchFamily="18" charset="0"/>
              </a:rPr>
              <a:t>частие детей в различных праздниках, спортивных соревнованиях, сюжетно-ролевых играх, выставках детского творчества.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03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7934ED-69F1-4C59-B777-99E05832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0006"/>
            <a:ext cx="8596668" cy="9262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Создание социальной среды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2104F2-C469-468E-B446-1668F17F7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353787"/>
            <a:ext cx="4061362" cy="4687575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ru-RU" b="0" i="0" dirty="0">
              <a:solidFill>
                <a:srgbClr val="303F50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Т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Georgia" pitchFamily="18" charset="0"/>
              </a:rPr>
              <a:t>есное сотрудничество с семьей по вопросам развития одаренности 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детей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Участие семей обучающихся в мероприятиях разного уровня</a:t>
            </a:r>
            <a:endParaRPr lang="ru-RU" sz="2400" b="0" i="0" dirty="0">
              <a:solidFill>
                <a:schemeClr val="tx1"/>
              </a:solidFill>
              <a:effectLst/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7611" y="1021278"/>
            <a:ext cx="7030192" cy="5617027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>
                <a:latin typeface="Georgia" pitchFamily="18" charset="0"/>
              </a:rPr>
              <a:t>любите своего ребенка таким, какой он есть;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поддерживайте  в нем интерес, творчество, оригинальность;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никогда не ругайте его за то, что он делает что-то не так, как все;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уважайте в ребенке право на собственный выбор занятий, игр и на собственное мнение;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помните, что вы должны приспособляться к ребенку, а не он к вам;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помогайте справляться с проблемами в общении со сверст­никами и взрослыми;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находитесь для него друзей, которые были бы столь же хоро­шо развиты, как</a:t>
            </a:r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он;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не увлекайтесь соревновательными методами; если ваш ребенок будет всегда победителем — другие дети могут его возненавидеть;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не говорите об одаренности ребенка в его присутствии, не перехваливайте его;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не требуйте от ребенка, чтобы он всегда и во всем был лучшим, а когда пойдет в школу — отличником. (Доказано, что успехи в школе не всегда связаны с одаренностью.)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7903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05" y="175846"/>
            <a:ext cx="10569039" cy="1244991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Раннее выявление и развитие творческих способностей дошкольников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448790"/>
            <a:ext cx="8596668" cy="52333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300" dirty="0" smtClean="0"/>
              <a:t> </a:t>
            </a:r>
            <a:r>
              <a:rPr lang="ru-RU" sz="3600" dirty="0">
                <a:latin typeface="Georgia" pitchFamily="18" charset="0"/>
              </a:rPr>
              <a:t>Организация образовательной деятельности художественно-эстетическому развитию (рисование) </a:t>
            </a:r>
          </a:p>
          <a:p>
            <a:pPr marL="0" indent="0">
              <a:buNone/>
            </a:pPr>
            <a:r>
              <a:rPr lang="ru-RU" sz="3600" dirty="0">
                <a:latin typeface="Georgia" pitchFamily="18" charset="0"/>
              </a:rPr>
              <a:t>                           Младшая группа</a:t>
            </a:r>
          </a:p>
          <a:p>
            <a:pPr marL="0" indent="0">
              <a:buNone/>
            </a:pPr>
            <a:r>
              <a:rPr lang="ru-RU" sz="3600" dirty="0">
                <a:latin typeface="Georgia" pitchFamily="18" charset="0"/>
              </a:rPr>
              <a:t>           </a:t>
            </a:r>
            <a:r>
              <a:rPr lang="ru-RU" sz="3600" i="1" dirty="0">
                <a:latin typeface="Georgia" pitchFamily="18" charset="0"/>
              </a:rPr>
              <a:t>Задачи:</a:t>
            </a:r>
          </a:p>
          <a:p>
            <a:r>
              <a:rPr lang="ru-RU" sz="3600" dirty="0">
                <a:latin typeface="Georgia" pitchFamily="18" charset="0"/>
              </a:rPr>
              <a:t>Стимулировать развитие всех пяти чувств (зрение ,слух, обоняние, осязание, вкус)</a:t>
            </a:r>
          </a:p>
          <a:p>
            <a:r>
              <a:rPr lang="ru-RU" sz="3600" dirty="0">
                <a:latin typeface="Georgia" pitchFamily="18" charset="0"/>
              </a:rPr>
              <a:t>Вызвать эмоциональный отклик при знакомстве с окружающим миром.</a:t>
            </a:r>
          </a:p>
          <a:p>
            <a:r>
              <a:rPr lang="ru-RU" sz="3600" dirty="0">
                <a:latin typeface="Georgia" pitchFamily="18" charset="0"/>
              </a:rPr>
              <a:t>Развивать интерес к изо деятельности.</a:t>
            </a:r>
          </a:p>
          <a:p>
            <a:pPr marL="0" indent="0">
              <a:buNone/>
            </a:pPr>
            <a:r>
              <a:rPr lang="ru-RU" sz="3600" i="1" dirty="0">
                <a:latin typeface="Georgia" pitchFamily="18" charset="0"/>
              </a:rPr>
              <a:t>            Условия для развития творческих способностей: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latin typeface="Georgia" pitchFamily="18" charset="0"/>
              </a:rPr>
              <a:t>  Эмоциональный комфорт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latin typeface="Georgia" pitchFamily="18" charset="0"/>
              </a:rPr>
              <a:t>Поддержание любых начинаний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latin typeface="Georgia" pitchFamily="18" charset="0"/>
              </a:rPr>
              <a:t>Небольшая продолжительность занятий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latin typeface="Georgia" pitchFamily="18" charset="0"/>
              </a:rPr>
              <a:t>Предоставить выбор материалов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latin typeface="Georgia" pitchFamily="18" charset="0"/>
              </a:rPr>
              <a:t>Использовать нетрадиционные техники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300" dirty="0"/>
          </a:p>
          <a:p>
            <a:pPr>
              <a:buFont typeface="Wingdings" panose="05000000000000000000" pitchFamily="2" charset="2"/>
              <a:buChar char="Ø"/>
            </a:pPr>
            <a:endParaRPr lang="ru-RU" sz="23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440622-20AC-4F9F-9C9A-DBFD73298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8" y="439388"/>
            <a:ext cx="5094514" cy="5601974"/>
          </a:xfrm>
        </p:spPr>
        <p:txBody>
          <a:bodyPr/>
          <a:lstStyle/>
          <a:p>
            <a:r>
              <a:rPr lang="ru-RU" altLang="ru-RU" sz="2400" dirty="0">
                <a:latin typeface="Georgia" pitchFamily="18" charset="0"/>
              </a:rPr>
              <a:t>На занятиях работаем по единым лексическим темам</a:t>
            </a:r>
          </a:p>
          <a:p>
            <a:r>
              <a:rPr lang="ru-RU" sz="2400" dirty="0">
                <a:latin typeface="Georgia" pitchFamily="18" charset="0"/>
              </a:rPr>
              <a:t>Еженедельный мониторинг</a:t>
            </a:r>
          </a:p>
          <a:p>
            <a:endParaRPr lang="ru-RU" dirty="0"/>
          </a:p>
        </p:txBody>
      </p:sp>
      <p:pic>
        <p:nvPicPr>
          <p:cNvPr id="5" name="Picture 2" descr="C:\Users\Ольга\Desktop\дары осени 21\IMG_20211008_142251.jpg">
            <a:extLst>
              <a:ext uri="{FF2B5EF4-FFF2-40B4-BE49-F238E27FC236}">
                <a16:creationId xmlns="" xmlns:a16="http://schemas.microsoft.com/office/drawing/2014/main" id="{E423B17D-8E77-43A8-B1A0-2F00B0B60C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2321" y="976882"/>
            <a:ext cx="5430162" cy="4069473"/>
          </a:xfrm>
          <a:noFill/>
        </p:spPr>
      </p:pic>
      <p:pic>
        <p:nvPicPr>
          <p:cNvPr id="6" name="Picture 4" descr="C:\Users\Ольга\Desktop\дары осени 21\IMG_20211008_142157.jpg">
            <a:extLst>
              <a:ext uri="{FF2B5EF4-FFF2-40B4-BE49-F238E27FC236}">
                <a16:creationId xmlns="" xmlns:a16="http://schemas.microsoft.com/office/drawing/2014/main" id="{FE32024C-E922-4E38-B57A-9C1F7C6A2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7" y="2419203"/>
            <a:ext cx="5170140" cy="387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860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ED66FB-FEBE-42F3-A49B-F2591CFE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609600"/>
            <a:ext cx="9250878" cy="1320800"/>
          </a:xfrm>
        </p:spPr>
        <p:txBody>
          <a:bodyPr/>
          <a:lstStyle/>
          <a:p>
            <a:pPr algn="ctr"/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Методы стимулирования творческого таланта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331E080-6188-4BC7-87C8-9C81793CB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6" y="2161309"/>
            <a:ext cx="3528120" cy="665018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метод </a:t>
            </a:r>
            <a:r>
              <a:rPr lang="ru-RU" dirty="0">
                <a:latin typeface="Georgia" pitchFamily="18" charset="0"/>
              </a:rPr>
              <a:t>«Каракули»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5B7801B-5625-4D5D-96F3-A33B68352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58888" y="1674422"/>
            <a:ext cx="4935934" cy="1235034"/>
          </a:xfrm>
        </p:spPr>
        <p:txBody>
          <a:bodyPr/>
          <a:lstStyle/>
          <a:p>
            <a:pPr algn="ctr"/>
            <a:r>
              <a:rPr lang="ru-RU" dirty="0">
                <a:latin typeface="Georgia" pitchFamily="18" charset="0"/>
              </a:rPr>
              <a:t>метод «Моделирования вероятностей»</a:t>
            </a:r>
          </a:p>
        </p:txBody>
      </p:sp>
      <p:pic>
        <p:nvPicPr>
          <p:cNvPr id="9" name="Рисунок 4" descr="https://i.ytimg.com/vi/Oy3VwqCSM5E/maxresdefault.jpg">
            <a:extLst>
              <a:ext uri="{FF2B5EF4-FFF2-40B4-BE49-F238E27FC236}">
                <a16:creationId xmlns="" xmlns:a16="http://schemas.microsoft.com/office/drawing/2014/main" id="{D3412836-C995-4A34-AAEB-FFEDB1EF4B9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841" y="3024004"/>
            <a:ext cx="4536208" cy="278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держимое 3" descr="https://waldorfhome.ru/wp-content/uploads/2017/05/pi_1-1024x682.jpg">
            <a:extLst>
              <a:ext uri="{FF2B5EF4-FFF2-40B4-BE49-F238E27FC236}">
                <a16:creationId xmlns="" xmlns:a16="http://schemas.microsoft.com/office/drawing/2014/main" id="{DEB1CFD5-BEDB-4DA5-8053-6658120D387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385" y="3012129"/>
            <a:ext cx="4184650" cy="2787042"/>
          </a:xfrm>
        </p:spPr>
      </p:pic>
      <p:pic>
        <p:nvPicPr>
          <p:cNvPr id="10" name="Рисунок 5" descr="https://i.pinimg.com/736x/29/e0/f5/29e0f5cc876c6e960c6082b83a53690c--art-project-for-kids-how-to-draw.jpg">
            <a:extLst>
              <a:ext uri="{FF2B5EF4-FFF2-40B4-BE49-F238E27FC236}">
                <a16:creationId xmlns="" xmlns:a16="http://schemas.microsoft.com/office/drawing/2014/main" id="{23BBA64B-C983-4B4D-B51E-362927DD0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2" r="34177" b="1"/>
          <a:stretch/>
        </p:blipFill>
        <p:spPr bwMode="auto">
          <a:xfrm>
            <a:off x="7196447" y="2944077"/>
            <a:ext cx="2610014" cy="292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87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7506"/>
            <a:ext cx="8596668" cy="1692894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Кинезиологические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упражнения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3777" y="1490799"/>
            <a:ext cx="9243782" cy="486592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6" name="Picture 2" descr="C:\Users\Ольга\Desktop\ИЗО\кинезеологические\9917_html_m121aa668.png">
            <a:extLst>
              <a:ext uri="{FF2B5EF4-FFF2-40B4-BE49-F238E27FC236}">
                <a16:creationId xmlns="" xmlns:a16="http://schemas.microsoft.com/office/drawing/2014/main" id="{B90A5DB6-6ACF-4838-AAD4-4B2103B7C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1033" y="1045029"/>
            <a:ext cx="4130675" cy="2125683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9694367-9336-4C51-B1BF-37F2F8785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212" y="3838161"/>
            <a:ext cx="3829801" cy="2872351"/>
          </a:xfrm>
          <a:prstGeom prst="rect">
            <a:avLst/>
          </a:prstGeom>
        </p:spPr>
      </p:pic>
      <p:pic>
        <p:nvPicPr>
          <p:cNvPr id="7" name="Рисунок 4" descr="https://i.ytimg.com/vi/oQb1wzGmy10/maxresdefault.jpg">
            <a:extLst>
              <a:ext uri="{FF2B5EF4-FFF2-40B4-BE49-F238E27FC236}">
                <a16:creationId xmlns="" xmlns:a16="http://schemas.microsoft.com/office/drawing/2014/main" id="{12D8C9B8-1D05-4400-83BC-17D51FEFE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98" y="1199407"/>
            <a:ext cx="3154117" cy="21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6205CD4-6EDA-40EE-93BA-38D2514A07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" y="3284509"/>
            <a:ext cx="3713859" cy="27853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92E78C1-AECE-44DC-8C4D-C98DE78CB4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08" y="3593635"/>
            <a:ext cx="3713858" cy="27853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2CDD7E-C69A-4266-9EA1-2A806136F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Трафареты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графомоторные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(объёмные), межполушарные доски.</a:t>
            </a:r>
          </a:p>
        </p:txBody>
      </p:sp>
      <p:pic>
        <p:nvPicPr>
          <p:cNvPr id="4" name="Picture 2" descr="E:\ПРАВОПОЛУШАРНОЕ\фото кинезеология\IMG_20201103_114001.jpg">
            <a:extLst>
              <a:ext uri="{FF2B5EF4-FFF2-40B4-BE49-F238E27FC236}">
                <a16:creationId xmlns="" xmlns:a16="http://schemas.microsoft.com/office/drawing/2014/main" id="{2DED921F-F48C-417D-B097-2E656849DE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3260" y="1463040"/>
            <a:ext cx="2884209" cy="2163156"/>
          </a:xfrm>
          <a:noFill/>
        </p:spPr>
      </p:pic>
      <p:pic>
        <p:nvPicPr>
          <p:cNvPr id="5" name="Picture 5" descr="E:\ПРАВОПОЛУШАРНОЕ\фото кинезеология\IMG_20201103_113826.jpg">
            <a:extLst>
              <a:ext uri="{FF2B5EF4-FFF2-40B4-BE49-F238E27FC236}">
                <a16:creationId xmlns="" xmlns:a16="http://schemas.microsoft.com/office/drawing/2014/main" id="{A44AC8D1-3A37-43BA-BF93-585FF63A0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41" y="2607156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E:\ПРАВОПОЛУШАРНОЕ\фото кинезеология\IMG_20201103_113821.jpg">
            <a:extLst>
              <a:ext uri="{FF2B5EF4-FFF2-40B4-BE49-F238E27FC236}">
                <a16:creationId xmlns="" xmlns:a16="http://schemas.microsoft.com/office/drawing/2014/main" id="{A6EF13D2-C28C-4C75-B0F6-908D06C22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66" y="3966309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:\ПРАВОПОЛУШАРНОЕ\фото кинезеология\IMG_20201103_114019.jpg">
            <a:extLst>
              <a:ext uri="{FF2B5EF4-FFF2-40B4-BE49-F238E27FC236}">
                <a16:creationId xmlns="" xmlns:a16="http://schemas.microsoft.com/office/drawing/2014/main" id="{A06FA2EA-DDD0-4103-A707-AD6AD4372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43000"/>
            <a:ext cx="33337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75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E89872-D5AE-4ADF-931A-3860223A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856AE3F-E84C-4A73-9F15-EBBD3569D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773723"/>
            <a:ext cx="4185623" cy="784407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Пальчиковые тренажеры «Озорной театр»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E7553F9-97E3-4808-BDF1-24375902F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74876" y="1026941"/>
            <a:ext cx="4185618" cy="531189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Графомоторные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тренажеры (Ламинированные         карточки)</a:t>
            </a:r>
          </a:p>
        </p:txBody>
      </p:sp>
      <p:pic>
        <p:nvPicPr>
          <p:cNvPr id="8" name="Picture 3" descr="E:\ПРАВОПОЛУШАРНОЕ\фото детей кинезеология\IMG_20200206_094444.jpg">
            <a:extLst>
              <a:ext uri="{FF2B5EF4-FFF2-40B4-BE49-F238E27FC236}">
                <a16:creationId xmlns="" xmlns:a16="http://schemas.microsoft.com/office/drawing/2014/main" id="{0AB5E16E-7BF0-4987-9442-5077EB951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8" y="2743200"/>
            <a:ext cx="2063603" cy="275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E:\ПРАВОПОЛУШАРНОЕ\фото кинезеология\IMG_20201020_115713.jpg">
            <a:extLst>
              <a:ext uri="{FF2B5EF4-FFF2-40B4-BE49-F238E27FC236}">
                <a16:creationId xmlns="" xmlns:a16="http://schemas.microsoft.com/office/drawing/2014/main" id="{9C7160DE-8C3E-40BE-83DD-FDFEFF0AE51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07" y="945334"/>
            <a:ext cx="2356658" cy="314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E:\ПРАВОПОЛУШАРНОЕ\фото кинезеология\IMG_20201020_115740.jpg">
            <a:extLst>
              <a:ext uri="{FF2B5EF4-FFF2-40B4-BE49-F238E27FC236}">
                <a16:creationId xmlns="" xmlns:a16="http://schemas.microsoft.com/office/drawing/2014/main" id="{42C81735-1026-4AC2-967F-34370D09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39" y="3828780"/>
            <a:ext cx="2957608" cy="221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E:\ПРАВОПОЛУШАРНОЕ\тренажеры для двух рук\тренажер 5.jpg">
            <a:extLst>
              <a:ext uri="{FF2B5EF4-FFF2-40B4-BE49-F238E27FC236}">
                <a16:creationId xmlns="" xmlns:a16="http://schemas.microsoft.com/office/drawing/2014/main" id="{52528910-3AFF-4D1C-A9D9-45A9AB99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12" y="1679701"/>
            <a:ext cx="255428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E:\ПРАВОПОЛУШАРНОЕ\фото детей кинезеология\IMG_20200206_095049.jpg">
            <a:extLst>
              <a:ext uri="{FF2B5EF4-FFF2-40B4-BE49-F238E27FC236}">
                <a16:creationId xmlns="" xmlns:a16="http://schemas.microsoft.com/office/drawing/2014/main" id="{B064A5D9-B8C4-43B4-AFA1-80589602C6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41" y="1371564"/>
            <a:ext cx="2633438" cy="309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ПРАВОПОЛУШАРНОЕ\фото детей кинезеология\IMG_20211012_1514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92921" y="4497060"/>
            <a:ext cx="2884828" cy="2163620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FE59AC8-7827-48CF-B797-F9F7D418B0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15" y="3800238"/>
            <a:ext cx="2136567" cy="28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0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B3226B-5983-4069-9462-A9A2A357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8758"/>
            <a:ext cx="8596668" cy="1621642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>
                <a:latin typeface="Georgia" pitchFamily="18" charset="0"/>
              </a:rPr>
              <a:t>Рисование двумя руками одновременно и рисование не ведущей рукой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58CB944B-C4EE-42E6-8B68-2AEC766E93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83" y="2251942"/>
            <a:ext cx="3307471" cy="4409962"/>
          </a:xfrm>
        </p:spPr>
      </p:pic>
      <p:pic>
        <p:nvPicPr>
          <p:cNvPr id="7" name="Picture 2" descr="E:\ПРАВОПОЛУШАРНОЕ\фото детей кинезеология\IMG_20191011_102012.jpg">
            <a:extLst>
              <a:ext uri="{FF2B5EF4-FFF2-40B4-BE49-F238E27FC236}">
                <a16:creationId xmlns="" xmlns:a16="http://schemas.microsoft.com/office/drawing/2014/main" id="{926294B3-417D-4871-8984-F7195F4A3D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369" y="2600696"/>
            <a:ext cx="4776401" cy="3586348"/>
          </a:xfrm>
          <a:noFill/>
        </p:spPr>
      </p:pic>
    </p:spTree>
    <p:extLst>
      <p:ext uri="{BB962C8B-B14F-4D97-AF65-F5344CB8AC3E}">
        <p14:creationId xmlns:p14="http://schemas.microsoft.com/office/powerpoint/2010/main" val="155369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irkultura.ru/wp-content/uploads/2017/08/2603-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42" y="724394"/>
            <a:ext cx="3866196" cy="539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58888" y="831274"/>
            <a:ext cx="40851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i="1" dirty="0">
                <a:latin typeface="Georgia" pitchFamily="18" charset="0"/>
              </a:rPr>
              <a:t> </a:t>
            </a:r>
            <a:r>
              <a:rPr lang="ru-RU" sz="2400" b="1" i="1" dirty="0">
                <a:latin typeface="Georgia" pitchFamily="18" charset="0"/>
              </a:rPr>
              <a:t>«Одаренность человека — это маленький росточек, едва проклюнувшийся из земли и требующий к себе огромного внимания. Необходимо холить и лелеять, ухаживать за ним, сделать все необходимое, чтобы он вырос и дал обильный плод».</a:t>
            </a:r>
          </a:p>
          <a:p>
            <a:pPr algn="r">
              <a:buNone/>
            </a:pPr>
            <a:r>
              <a:rPr lang="ru-RU" sz="2400" b="1" i="1" dirty="0">
                <a:latin typeface="Georgia" pitchFamily="18" charset="0"/>
              </a:rPr>
              <a:t>В. А. Сухомлинский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9244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AAACA6-F8B7-4C40-9D3F-B38C314B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9382"/>
            <a:ext cx="8596668" cy="1681018"/>
          </a:xfrm>
        </p:spPr>
        <p:txBody>
          <a:bodyPr/>
          <a:lstStyle/>
          <a:p>
            <a:pPr algn="ctr"/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Выявление художественных  способностей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A9FFD00-EA08-4134-B2EA-97BBDBB08D91}"/>
              </a:ext>
            </a:extLst>
          </p:cNvPr>
          <p:cNvSpPr txBox="1"/>
          <p:nvPr/>
        </p:nvSpPr>
        <p:spPr>
          <a:xfrm>
            <a:off x="522514" y="1460666"/>
            <a:ext cx="927462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latin typeface="Georgia" pitchFamily="18" charset="0"/>
              </a:rPr>
              <a:t>Изо студия  «</a:t>
            </a:r>
            <a:r>
              <a:rPr lang="ru-RU" altLang="ru-RU" sz="2400" dirty="0" err="1" smtClean="0">
                <a:latin typeface="Georgia" pitchFamily="18" charset="0"/>
              </a:rPr>
              <a:t>Каляка</a:t>
            </a:r>
            <a:r>
              <a:rPr lang="ru-RU" altLang="ru-RU" sz="2400" dirty="0" smtClean="0">
                <a:latin typeface="Georgia" pitchFamily="18" charset="0"/>
              </a:rPr>
              <a:t> - </a:t>
            </a:r>
            <a:r>
              <a:rPr lang="ru-RU" altLang="ru-RU" sz="2400" dirty="0" err="1">
                <a:latin typeface="Georgia" pitchFamily="18" charset="0"/>
              </a:rPr>
              <a:t>маляка</a:t>
            </a:r>
            <a:r>
              <a:rPr lang="ru-RU" altLang="ru-RU" sz="2400" dirty="0">
                <a:latin typeface="Georgia" pitchFamily="18" charset="0"/>
              </a:rPr>
              <a:t>» (средний и старший дошкольный  возраст).</a:t>
            </a:r>
          </a:p>
          <a:p>
            <a:pPr algn="just"/>
            <a:endParaRPr lang="ru-RU" sz="2400" dirty="0">
              <a:latin typeface="Georgia" pitchFamily="18" charset="0"/>
            </a:endParaRPr>
          </a:p>
          <a:p>
            <a:pPr algn="just"/>
            <a:r>
              <a:rPr lang="ru-RU" altLang="ru-RU" sz="2400" dirty="0">
                <a:latin typeface="Georgia" pitchFamily="18" charset="0"/>
              </a:rPr>
              <a:t> </a:t>
            </a:r>
            <a:r>
              <a:rPr lang="ru-RU" altLang="ru-RU" sz="2400" dirty="0" smtClean="0">
                <a:latin typeface="Georgia" pitchFamily="18" charset="0"/>
              </a:rPr>
              <a:t> На этом кружке </a:t>
            </a:r>
            <a:r>
              <a:rPr lang="ru-RU" altLang="ru-RU" sz="2400" dirty="0">
                <a:latin typeface="Georgia" pitchFamily="18" charset="0"/>
              </a:rPr>
              <a:t>мы используем разнообразные </a:t>
            </a:r>
            <a:r>
              <a:rPr lang="ru-RU" altLang="ru-RU" sz="2400" dirty="0" smtClean="0">
                <a:latin typeface="Georgia" pitchFamily="18" charset="0"/>
              </a:rPr>
              <a:t>нетрадиционные техники </a:t>
            </a:r>
            <a:r>
              <a:rPr lang="ru-RU" altLang="ru-RU" sz="2400" dirty="0">
                <a:latin typeface="Georgia" pitchFamily="18" charset="0"/>
              </a:rPr>
              <a:t>и изобразительные </a:t>
            </a:r>
            <a:r>
              <a:rPr lang="ru-RU" altLang="ru-RU" sz="2400" dirty="0" smtClean="0">
                <a:latin typeface="Georgia" pitchFamily="18" charset="0"/>
              </a:rPr>
              <a:t>материалы</a:t>
            </a:r>
            <a:r>
              <a:rPr lang="ru-RU" altLang="ru-RU" sz="2400" dirty="0">
                <a:latin typeface="Georgia" pitchFamily="18" charset="0"/>
              </a:rPr>
              <a:t>:  </a:t>
            </a:r>
            <a:r>
              <a:rPr lang="ru-RU" altLang="ru-RU" sz="2400" dirty="0" smtClean="0">
                <a:latin typeface="Georgia" pitchFamily="18" charset="0"/>
              </a:rPr>
              <a:t>краска, цветной </a:t>
            </a:r>
            <a:r>
              <a:rPr lang="ru-RU" altLang="ru-RU" sz="2400" dirty="0">
                <a:latin typeface="Georgia" pitchFamily="18" charset="0"/>
              </a:rPr>
              <a:t>песок ,соль, ватные палочки и др.</a:t>
            </a:r>
          </a:p>
          <a:p>
            <a:pPr algn="just"/>
            <a:r>
              <a:rPr lang="ru-RU" altLang="ru-RU" sz="2400" dirty="0">
                <a:latin typeface="Georgia" pitchFamily="18" charset="0"/>
              </a:rPr>
              <a:t>  Задача </a:t>
            </a:r>
            <a:r>
              <a:rPr lang="ru-RU" altLang="ru-RU" sz="2400" b="1" i="1" dirty="0">
                <a:latin typeface="Georgia" pitchFamily="18" charset="0"/>
              </a:rPr>
              <a:t>не научить академическому  рисованию</a:t>
            </a:r>
            <a:r>
              <a:rPr lang="ru-RU" altLang="ru-RU" sz="2400" dirty="0">
                <a:latin typeface="Georgia" pitchFamily="18" charset="0"/>
              </a:rPr>
              <a:t>, а </a:t>
            </a:r>
            <a:r>
              <a:rPr lang="ru-RU" altLang="ru-RU" sz="2400" b="1" dirty="0">
                <a:solidFill>
                  <a:srgbClr val="FF0000"/>
                </a:solidFill>
                <a:latin typeface="Georgia" pitchFamily="18" charset="0"/>
              </a:rPr>
              <a:t>дать ребенку </a:t>
            </a:r>
            <a:r>
              <a:rPr lang="ru-RU" altLang="ru-RU" sz="2400" b="1" dirty="0" smtClean="0">
                <a:solidFill>
                  <a:srgbClr val="FF0000"/>
                </a:solidFill>
                <a:latin typeface="Georgia" pitchFamily="18" charset="0"/>
              </a:rPr>
              <a:t>возможность </a:t>
            </a:r>
            <a:r>
              <a:rPr lang="ru-RU" altLang="ru-RU" sz="2400" b="1" dirty="0" err="1">
                <a:solidFill>
                  <a:srgbClr val="FF0000"/>
                </a:solidFill>
                <a:latin typeface="Georgia" pitchFamily="18" charset="0"/>
              </a:rPr>
              <a:t>эксперементировать</a:t>
            </a:r>
            <a:r>
              <a:rPr lang="ru-RU" altLang="ru-RU" sz="24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altLang="ru-RU" sz="2400" dirty="0">
                <a:latin typeface="Georgia" pitchFamily="18" charset="0"/>
              </a:rPr>
              <a:t>с различными материалами почувствовать себя творцами. Если научить ребенка работать с разными материалами, обучить некоторым не сложным техникам ,дать основы рисунка- все это приведет к осознанию ребенком того ,что он может многое.</a:t>
            </a:r>
          </a:p>
          <a:p>
            <a:pPr algn="just"/>
            <a:r>
              <a:rPr lang="ru-RU" altLang="ru-RU" sz="2400" dirty="0">
                <a:latin typeface="Georgia" pitchFamily="18" charset="0"/>
              </a:rPr>
              <a:t>                         </a:t>
            </a:r>
            <a:endParaRPr lang="ru-RU" altLang="ru-RU" sz="2400" dirty="0" smtClean="0">
              <a:latin typeface="Georgia" pitchFamily="18" charset="0"/>
            </a:endParaRPr>
          </a:p>
          <a:p>
            <a:pPr algn="ctr"/>
            <a:r>
              <a:rPr lang="ru-RU" altLang="ru-RU" sz="2400" dirty="0" smtClean="0">
                <a:latin typeface="Georgia" pitchFamily="18" charset="0"/>
              </a:rPr>
              <a:t>  </a:t>
            </a:r>
            <a:r>
              <a:rPr lang="ru-RU" altLang="ru-RU" sz="2400" dirty="0">
                <a:latin typeface="Georgia" pitchFamily="18" charset="0"/>
              </a:rPr>
              <a:t>А значит он одаренный</a:t>
            </a:r>
            <a:r>
              <a:rPr lang="ru-RU" altLang="ru-RU" sz="2400" dirty="0" smtClean="0">
                <a:latin typeface="Georgia" pitchFamily="18" charset="0"/>
              </a:rPr>
              <a:t>!</a:t>
            </a:r>
          </a:p>
          <a:p>
            <a:pPr algn="just"/>
            <a:endParaRPr lang="ru-RU" altLang="ru-RU" sz="24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78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8E9687-2163-4DA0-9A10-4EF60F22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1015"/>
            <a:ext cx="10379033" cy="1181687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>
                <a:latin typeface="Georgia" pitchFamily="18" charset="0"/>
              </a:rPr>
              <a:t>Выявление художественных  способностей </a:t>
            </a:r>
            <a:r>
              <a:rPr lang="ru-RU" altLang="ru-RU" dirty="0">
                <a:latin typeface="Georgia" pitchFamily="18" charset="0"/>
              </a:rPr>
              <a:t/>
            </a:r>
            <a:br>
              <a:rPr lang="ru-RU" altLang="ru-RU" dirty="0">
                <a:latin typeface="Georgia" pitchFamily="18" charset="0"/>
              </a:rPr>
            </a:br>
            <a:r>
              <a:rPr lang="ru-RU" altLang="ru-RU" sz="2400" b="1" i="1" dirty="0">
                <a:latin typeface="Georgia" pitchFamily="18" charset="0"/>
              </a:rPr>
              <a:t>Монотипия, рисование ватной палочкой и жесткой кистью, трафаретное рисование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7" name="Picture 2" descr="E:\моя работа 2 28 12 16\мой кружок\кружок 2017-2018 фото\IMG_20180313_151248.jpg">
            <a:extLst>
              <a:ext uri="{FF2B5EF4-FFF2-40B4-BE49-F238E27FC236}">
                <a16:creationId xmlns="" xmlns:a16="http://schemas.microsoft.com/office/drawing/2014/main" id="{5BFA33A7-1B61-48D5-B9D1-A51CFB3DF0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362">
            <a:off x="451951" y="2471489"/>
            <a:ext cx="2618506" cy="291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:\моя работа 2 28 12 16\мой кружок\кружок 2017-2018 фото\IMG_20180323_115934.jpg">
            <a:extLst>
              <a:ext uri="{FF2B5EF4-FFF2-40B4-BE49-F238E27FC236}">
                <a16:creationId xmlns="" xmlns:a16="http://schemas.microsoft.com/office/drawing/2014/main" id="{252686B0-2C90-42BA-B77D-1168AFEE1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49440" y="2134879"/>
            <a:ext cx="2490747" cy="197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:\моя работа 2 28 12 16\мой кружок\готовые работы\IMG_20161212_170647.jpg">
            <a:extLst>
              <a:ext uri="{FF2B5EF4-FFF2-40B4-BE49-F238E27FC236}">
                <a16:creationId xmlns="" xmlns:a16="http://schemas.microsoft.com/office/drawing/2014/main" id="{CEEBA9A0-AAEC-4589-9965-EF9B3FF8E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7565">
            <a:off x="8043418" y="2148983"/>
            <a:ext cx="2797409" cy="20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Ольга\Desktop\лилия\IMG_20181112_161425.jpg">
            <a:extLst>
              <a:ext uri="{FF2B5EF4-FFF2-40B4-BE49-F238E27FC236}">
                <a16:creationId xmlns="" xmlns:a16="http://schemas.microsoft.com/office/drawing/2014/main" id="{0B33A895-5CAB-4B45-813B-D593502E8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7158" y="4197302"/>
            <a:ext cx="1879237" cy="2471738"/>
          </a:xfrm>
          <a:prstGeom prst="rect">
            <a:avLst/>
          </a:prstGeom>
          <a:noFill/>
        </p:spPr>
      </p:pic>
      <p:pic>
        <p:nvPicPr>
          <p:cNvPr id="11" name="Picture 4" descr="C:\Users\Ольга\Desktop\лилия\IMG_20181029_161503.jpg">
            <a:extLst>
              <a:ext uri="{FF2B5EF4-FFF2-40B4-BE49-F238E27FC236}">
                <a16:creationId xmlns="" xmlns:a16="http://schemas.microsoft.com/office/drawing/2014/main" id="{F8348379-8B62-46FA-AB3E-E16DB783B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13" y="4215759"/>
            <a:ext cx="2033171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Ольга\Desktop\лилия\IMG_20190121_151601.jpg">
            <a:extLst>
              <a:ext uri="{FF2B5EF4-FFF2-40B4-BE49-F238E27FC236}">
                <a16:creationId xmlns="" xmlns:a16="http://schemas.microsoft.com/office/drawing/2014/main" id="{1391B1C3-2AA9-4639-A94E-E98E8FAF537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52" y="4507230"/>
            <a:ext cx="2812316" cy="210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849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AAF1AD-2858-425A-8362-95D45550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25631"/>
            <a:ext cx="9262313" cy="1167071"/>
          </a:xfrm>
        </p:spPr>
        <p:txBody>
          <a:bodyPr>
            <a:noAutofit/>
          </a:bodyPr>
          <a:lstStyle/>
          <a:p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Рисование ладошкой . </a:t>
            </a:r>
            <a:r>
              <a:rPr lang="ru-RU" altLang="ru-RU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800" b="1" i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Кляксография</a:t>
            </a:r>
            <a:r>
              <a:rPr lang="ru-RU" altLang="ru-RU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 трубочкой. Рисование цветным песком (манной крупой) и солью.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Picture 2" descr="E:\моя работа 2 28 12 16\мой кружок\кружок 2017-2018 фото\IMG_20180209_122657.jpg">
            <a:extLst>
              <a:ext uri="{FF2B5EF4-FFF2-40B4-BE49-F238E27FC236}">
                <a16:creationId xmlns="" xmlns:a16="http://schemas.microsoft.com/office/drawing/2014/main" id="{3885072E-5736-4CBA-B995-B293BE311A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833">
            <a:off x="312137" y="1713868"/>
            <a:ext cx="2688989" cy="357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:\моя работа 2 28 12 16\мой кружок\кружок 2017-2018 фото\IMG_20180212_145138.jpg">
            <a:extLst>
              <a:ext uri="{FF2B5EF4-FFF2-40B4-BE49-F238E27FC236}">
                <a16:creationId xmlns="" xmlns:a16="http://schemas.microsoft.com/office/drawing/2014/main" id="{DD1B255A-2565-4C3F-806A-54CF09C76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34" y="1732343"/>
            <a:ext cx="2147993" cy="263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моя работа 2 28 12 16\мой кружок\кружок 2017-2018 фото\IMG_20180330_185250.jpg">
            <a:extLst>
              <a:ext uri="{FF2B5EF4-FFF2-40B4-BE49-F238E27FC236}">
                <a16:creationId xmlns="" xmlns:a16="http://schemas.microsoft.com/office/drawing/2014/main" id="{95DBA2D7-0961-46E6-B54C-65F71B3C80F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07360">
            <a:off x="8442367" y="1731569"/>
            <a:ext cx="3385457" cy="2781074"/>
          </a:xfrm>
        </p:spPr>
      </p:pic>
      <p:pic>
        <p:nvPicPr>
          <p:cNvPr id="10" name="Picture 2" descr="E:\моя работа 2 28 12 16\мой кружок\кружок 2017-2018 фото\IMG_20180503_143936.jpg">
            <a:extLst>
              <a:ext uri="{FF2B5EF4-FFF2-40B4-BE49-F238E27FC236}">
                <a16:creationId xmlns="" xmlns:a16="http://schemas.microsoft.com/office/drawing/2014/main" id="{337A3B55-6196-4940-882F-160DEAE43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35" y="1743532"/>
            <a:ext cx="2000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моя работа 2 28 12 16\мой кружок\с тел\IMG_20180525_163132.jpg">
            <a:extLst>
              <a:ext uri="{FF2B5EF4-FFF2-40B4-BE49-F238E27FC236}">
                <a16:creationId xmlns="" xmlns:a16="http://schemas.microsoft.com/office/drawing/2014/main" id="{2C0212A0-3399-4BB2-81ED-4C4DEDBF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80" y="4643438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E:\моя работа 2 28 12 16\мой кружок\кружок 2017-2018 фото\IMG_20180510_134704.jpg">
            <a:extLst>
              <a:ext uri="{FF2B5EF4-FFF2-40B4-BE49-F238E27FC236}">
                <a16:creationId xmlns="" xmlns:a16="http://schemas.microsoft.com/office/drawing/2014/main" id="{FC0DAB14-219A-48CD-9D78-D73CFDD5A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48" y="4651060"/>
            <a:ext cx="2590113" cy="220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657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2C678A-B14D-44C8-BFA4-452F4F87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3756"/>
            <a:ext cx="8596668" cy="1716644"/>
          </a:xfrm>
        </p:spPr>
        <p:txBody>
          <a:bodyPr/>
          <a:lstStyle/>
          <a:p>
            <a:pPr algn="ctr"/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Поддержка и развитие творчески одаренных детей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BA2A24-7006-4689-BE42-6DE2CF221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11" y="1484417"/>
            <a:ext cx="9227127" cy="4763984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Georgia" pitchFamily="18" charset="0"/>
              </a:rPr>
              <a:t>Кружок «</a:t>
            </a:r>
            <a:r>
              <a:rPr lang="ru-RU" altLang="ru-RU" sz="2800" b="1" dirty="0" err="1">
                <a:solidFill>
                  <a:schemeClr val="tx1"/>
                </a:solidFill>
                <a:latin typeface="Georgia" pitchFamily="18" charset="0"/>
              </a:rPr>
              <a:t>Правополушарики</a:t>
            </a:r>
            <a:r>
              <a:rPr lang="ru-RU" altLang="ru-RU" sz="2800" b="1" dirty="0">
                <a:solidFill>
                  <a:schemeClr val="tx1"/>
                </a:solidFill>
                <a:latin typeface="Georgia" pitchFamily="18" charset="0"/>
              </a:rPr>
              <a:t>»</a:t>
            </a:r>
            <a:endParaRPr lang="ru-RU" altLang="ru-RU" sz="2800" b="1" u="sng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Осваиваем новую технику правополушарного  рисования.</a:t>
            </a:r>
          </a:p>
          <a:p>
            <a:pPr marL="457200" lvl="1" indent="0" algn="just">
              <a:buNone/>
            </a:pPr>
            <a:r>
              <a:rPr lang="ru-RU" altLang="ru-RU" sz="2000" u="sng" dirty="0">
                <a:solidFill>
                  <a:schemeClr val="tx1"/>
                </a:solidFill>
                <a:latin typeface="Georgia" pitchFamily="18" charset="0"/>
              </a:rPr>
              <a:t>Цель:</a:t>
            </a:r>
            <a:r>
              <a:rPr lang="ru-RU" sz="2000" dirty="0">
                <a:solidFill>
                  <a:schemeClr val="tx1"/>
                </a:solidFill>
                <a:effectLst/>
                <a:latin typeface="Georgia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Раскрыть творческую индивидуальность, помочь ребенку оценить свой потенциал, раскрыть и развить свой талант. </a:t>
            </a:r>
          </a:p>
          <a:p>
            <a:pPr marL="457200" lvl="1" indent="0" algn="just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Georgia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Гармонизация работы правого и левого полушарий с помощью метода правополушарного рисования не только раскрывает истинный потенциал ребенка и помогает ему легче усваивать материал, но и бережет от перегрузок и стрессов. Дети, у которых оба полушария работают в гармонии, меньше устают, более работоспособны.</a:t>
            </a:r>
            <a:endParaRPr lang="ru-RU" sz="2000" dirty="0">
              <a:solidFill>
                <a:schemeClr val="tx1"/>
              </a:solidFill>
              <a:effectLst/>
              <a:latin typeface="Georgia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 algn="just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Georgia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Важно помнить, что обучение рисованию  проводится не для того, </a:t>
            </a:r>
            <a:r>
              <a:rPr lang="ru-RU" sz="2000">
                <a:solidFill>
                  <a:schemeClr val="tx1"/>
                </a:solidFill>
                <a:effectLst/>
                <a:latin typeface="Georgia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чтобы </a:t>
            </a:r>
            <a:r>
              <a:rPr lang="ru-RU" sz="2000" smtClean="0">
                <a:solidFill>
                  <a:schemeClr val="tx1"/>
                </a:solidFill>
                <a:effectLst/>
                <a:latin typeface="Georgia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стать   </a:t>
            </a:r>
            <a:r>
              <a:rPr lang="ru-RU" sz="2000" dirty="0">
                <a:solidFill>
                  <a:schemeClr val="tx1"/>
                </a:solidFill>
                <a:effectLst/>
                <a:latin typeface="Georgia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выдающимся художником (хотя это тоже не исключается), а для того,  чтобы быть гармоничной личностью, чтобы раскрыть в себе весь потенциал, заложенный природой.</a:t>
            </a:r>
            <a:endParaRPr lang="ru-RU" sz="2000" dirty="0">
              <a:solidFill>
                <a:schemeClr val="tx1"/>
              </a:solidFill>
              <a:effectLst/>
              <a:latin typeface="Georgia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4AC96B-E70D-49FC-AF31-3C48E8CCA3F8}"/>
              </a:ext>
            </a:extLst>
          </p:cNvPr>
          <p:cNvSpPr txBox="1"/>
          <p:nvPr/>
        </p:nvSpPr>
        <p:spPr>
          <a:xfrm>
            <a:off x="9059593" y="2970852"/>
            <a:ext cx="984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alt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138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518A90-046A-4FA7-A453-25C5AEBC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631"/>
            <a:ext cx="9274002" cy="1704769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Работы одаренных детей в технике правополушарного рисовани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я</a:t>
            </a:r>
            <a:b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8" descr="E:\ПРАВОПОЛУШАРНОЕ\правополуш готовые\IMG_20210423_131702.jpg">
            <a:extLst>
              <a:ext uri="{FF2B5EF4-FFF2-40B4-BE49-F238E27FC236}">
                <a16:creationId xmlns="" xmlns:a16="http://schemas.microsoft.com/office/drawing/2014/main" id="{3F4B5D16-7880-447B-A2EA-18FF6305FF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187">
            <a:off x="318169" y="1475713"/>
            <a:ext cx="2503991" cy="285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:\ПРАВОПОЛУШАРНОЕ\правополуш готовые\IMG_20201209_105621.jpg">
            <a:extLst>
              <a:ext uri="{FF2B5EF4-FFF2-40B4-BE49-F238E27FC236}">
                <a16:creationId xmlns="" xmlns:a16="http://schemas.microsoft.com/office/drawing/2014/main" id="{FDE4F15A-8F89-431B-AEF6-8B1D3294B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5107" y="1406134"/>
            <a:ext cx="3253718" cy="2440729"/>
          </a:xfrm>
          <a:prstGeom prst="rect">
            <a:avLst/>
          </a:prstGeom>
          <a:noFill/>
        </p:spPr>
      </p:pic>
      <p:pic>
        <p:nvPicPr>
          <p:cNvPr id="11" name="Picture 7" descr="E:\ПРАВОПОЛУШАРНОЕ\правополуш готовые\IMG_20210420_160833.jpg">
            <a:extLst>
              <a:ext uri="{FF2B5EF4-FFF2-40B4-BE49-F238E27FC236}">
                <a16:creationId xmlns="" xmlns:a16="http://schemas.microsoft.com/office/drawing/2014/main" id="{6D183853-34FA-4C32-A851-803033CC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57" y="3661679"/>
            <a:ext cx="2427585" cy="319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E:\ПРАВОПОЛУШАРНОЕ\правополуш готовые\IMG_20210203_143845.jpg">
            <a:extLst>
              <a:ext uri="{FF2B5EF4-FFF2-40B4-BE49-F238E27FC236}">
                <a16:creationId xmlns="" xmlns:a16="http://schemas.microsoft.com/office/drawing/2014/main" id="{D18F2FEA-E5C2-4967-AD15-4C93DD7ED33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356">
            <a:off x="8821524" y="3603724"/>
            <a:ext cx="2480489" cy="313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E:\ПРАВОПОЛУШАРНОЕ\правополуш готовые\IMG_20210119_161255.jpg">
            <a:extLst>
              <a:ext uri="{FF2B5EF4-FFF2-40B4-BE49-F238E27FC236}">
                <a16:creationId xmlns="" xmlns:a16="http://schemas.microsoft.com/office/drawing/2014/main" id="{E43C4D1E-0D2B-400C-B4F3-02F7DB6C0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73" y="3728870"/>
            <a:ext cx="2693171" cy="312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7E12AF0-C6DC-48EF-9FD3-C2AEF0746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835" flipH="1">
            <a:off x="8530908" y="1009839"/>
            <a:ext cx="3255371" cy="24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48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3D5898-BEB7-4D74-A6AE-A518FF43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7506"/>
            <a:ext cx="8596668" cy="997528"/>
          </a:xfrm>
        </p:spPr>
        <p:txBody>
          <a:bodyPr>
            <a:normAutofit/>
          </a:bodyPr>
          <a:lstStyle/>
          <a:p>
            <a:r>
              <a:rPr lang="ru-RU" altLang="ru-RU" dirty="0"/>
              <a:t>                    </a:t>
            </a:r>
            <a:r>
              <a:rPr lang="ru-RU" altLang="ru-RU" b="1" dirty="0">
                <a:latin typeface="Georgia" pitchFamily="18" charset="0"/>
              </a:rPr>
              <a:t>Заключение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6D8F53-86F2-4FAD-A56D-9512E0646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211283"/>
            <a:ext cx="10082151" cy="483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     </a:t>
            </a:r>
            <a:r>
              <a:rPr lang="ru-RU" altLang="ru-RU" sz="2400" b="1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Способности в отличие от задатков – приобретенное качество.  </a:t>
            </a:r>
          </a:p>
          <a:p>
            <a:pPr marL="0" indent="0">
              <a:buNone/>
            </a:pPr>
            <a:r>
              <a:rPr lang="ru-RU" altLang="ru-RU" sz="2400" b="1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 </a:t>
            </a:r>
            <a:r>
              <a:rPr lang="ru-RU" altLang="ru-RU" sz="2400" b="1" i="1" u="sng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Даже слабые способности ребенка можно развить, </a:t>
            </a:r>
          </a:p>
          <a:p>
            <a:pPr marL="0" indent="0">
              <a:buNone/>
            </a:pPr>
            <a:r>
              <a:rPr lang="ru-RU" altLang="ru-RU" sz="2400" b="1" i="1" u="sng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400" b="1" i="1" u="sng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если: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400" b="1" i="1" dirty="0">
                <a:solidFill>
                  <a:srgbClr val="FF0000"/>
                </a:solidFill>
                <a:latin typeface="Georgia" pitchFamily="18" charset="0"/>
              </a:rPr>
              <a:t>целенаправленно и систематически заниматься с ним;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400" b="1" i="1" dirty="0">
                <a:solidFill>
                  <a:srgbClr val="FF0000"/>
                </a:solidFill>
                <a:latin typeface="Georgia" pitchFamily="18" charset="0"/>
              </a:rPr>
              <a:t>семья и детский сад работают в тесном контакте;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400" b="1" i="1" dirty="0">
                <a:solidFill>
                  <a:srgbClr val="FF0000"/>
                </a:solidFill>
                <a:latin typeface="Georgia" pitchFamily="18" charset="0"/>
              </a:rPr>
              <a:t> родители  осознают важность своего влияния на   развитие личности ребенка и научатся организовывать свободное время семьи, направляя его на развитие  способностей ребенка.</a:t>
            </a:r>
          </a:p>
          <a:p>
            <a:endParaRPr lang="ru-RU" sz="24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09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ulmonologi.ru/wp-content/uploads/2017/07/1-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36" y="1330192"/>
            <a:ext cx="5041715" cy="336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12031" y="926275"/>
            <a:ext cx="48451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Segoe Print" panose="02000600000000000000" pitchFamily="2" charset="0"/>
              </a:rPr>
              <a:t>Таланты трудно распознать, </a:t>
            </a:r>
            <a:br>
              <a:rPr lang="ru-RU" altLang="ru-RU" sz="2400" b="1" dirty="0">
                <a:latin typeface="Segoe Print" panose="02000600000000000000" pitchFamily="2" charset="0"/>
              </a:rPr>
            </a:br>
            <a:r>
              <a:rPr lang="ru-RU" altLang="ru-RU" sz="2400" b="1" dirty="0">
                <a:latin typeface="Segoe Print" panose="02000600000000000000" pitchFamily="2" charset="0"/>
              </a:rPr>
              <a:t>Не всякий может в них поверить. </a:t>
            </a:r>
            <a:br>
              <a:rPr lang="ru-RU" altLang="ru-RU" sz="2400" b="1" dirty="0">
                <a:latin typeface="Segoe Print" panose="02000600000000000000" pitchFamily="2" charset="0"/>
              </a:rPr>
            </a:br>
            <a:r>
              <a:rPr lang="ru-RU" altLang="ru-RU" sz="2400" b="1" dirty="0">
                <a:latin typeface="Segoe Print" panose="02000600000000000000" pitchFamily="2" charset="0"/>
              </a:rPr>
              <a:t>Таланты надо воспитать, </a:t>
            </a:r>
            <a:br>
              <a:rPr lang="ru-RU" altLang="ru-RU" sz="2400" b="1" dirty="0">
                <a:latin typeface="Segoe Print" panose="02000600000000000000" pitchFamily="2" charset="0"/>
              </a:rPr>
            </a:br>
            <a:r>
              <a:rPr lang="ru-RU" altLang="ru-RU" sz="2400" b="1" dirty="0">
                <a:latin typeface="Segoe Print" panose="02000600000000000000" pitchFamily="2" charset="0"/>
              </a:rPr>
              <a:t>Их надо развивать, в них верить. </a:t>
            </a:r>
            <a:br>
              <a:rPr lang="ru-RU" altLang="ru-RU" sz="2400" b="1" dirty="0">
                <a:latin typeface="Segoe Print" panose="02000600000000000000" pitchFamily="2" charset="0"/>
              </a:rPr>
            </a:br>
            <a:r>
              <a:rPr lang="ru-RU" altLang="ru-RU" sz="2400" b="1" dirty="0">
                <a:latin typeface="Segoe Print" panose="02000600000000000000" pitchFamily="2" charset="0"/>
              </a:rPr>
              <a:t>Простую истину признать </a:t>
            </a:r>
            <a:br>
              <a:rPr lang="ru-RU" altLang="ru-RU" sz="2400" b="1" dirty="0">
                <a:latin typeface="Segoe Print" panose="02000600000000000000" pitchFamily="2" charset="0"/>
              </a:rPr>
            </a:br>
            <a:r>
              <a:rPr lang="ru-RU" altLang="ru-RU" sz="2400" b="1" dirty="0">
                <a:latin typeface="Segoe Print" panose="02000600000000000000" pitchFamily="2" charset="0"/>
              </a:rPr>
              <a:t>Сумеет всякий... кто понятлив: </a:t>
            </a:r>
            <a:br>
              <a:rPr lang="ru-RU" altLang="ru-RU" sz="2400" b="1" dirty="0">
                <a:latin typeface="Segoe Print" panose="02000600000000000000" pitchFamily="2" charset="0"/>
              </a:rPr>
            </a:br>
            <a:r>
              <a:rPr lang="ru-RU" altLang="ru-RU" sz="2400" b="1" dirty="0">
                <a:latin typeface="Segoe Print" panose="02000600000000000000" pitchFamily="2" charset="0"/>
              </a:rPr>
              <a:t>Таланты может воспитать </a:t>
            </a:r>
            <a:br>
              <a:rPr lang="ru-RU" altLang="ru-RU" sz="2400" b="1" dirty="0">
                <a:latin typeface="Segoe Print" panose="02000600000000000000" pitchFamily="2" charset="0"/>
              </a:rPr>
            </a:br>
            <a:r>
              <a:rPr lang="ru-RU" altLang="ru-RU" sz="2400" b="1" dirty="0">
                <a:latin typeface="Segoe Print" panose="02000600000000000000" pitchFamily="2" charset="0"/>
              </a:rPr>
              <a:t>Учитель, если сам талантлив.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57B11D-7E2C-4D71-AE29-B542FBCAA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82535"/>
            <a:ext cx="8596668" cy="3610099"/>
          </a:xfrm>
        </p:spPr>
        <p:txBody>
          <a:bodyPr/>
          <a:lstStyle/>
          <a:p>
            <a:r>
              <a:rPr lang="ru-RU" dirty="0"/>
              <a:t>         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0082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Georgia" pitchFamily="18" charset="0"/>
              </a:rPr>
              <a:t>Уровни развития способностей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31325" y="5058888"/>
            <a:ext cx="2113807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задатки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80757" y="5058888"/>
            <a:ext cx="2090059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способности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77863" y="1436914"/>
          <a:ext cx="8596312" cy="362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57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3870" y="5949538"/>
            <a:ext cx="6863938" cy="6112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Легкость общения, склонность руководить, инициативность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81994" y="1070824"/>
            <a:ext cx="6840187" cy="9242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Интерес к предмету, способность классифицировать и систематизировать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3761" y="4904509"/>
            <a:ext cx="3087584" cy="6887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5637" y="5807034"/>
            <a:ext cx="3063833" cy="6531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8759" y="1345068"/>
            <a:ext cx="3059816" cy="6618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Академическая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70120" y="3369625"/>
            <a:ext cx="6875812" cy="12617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Активность в движениях, </a:t>
            </a:r>
            <a:r>
              <a:rPr lang="ru-RU" sz="2000" b="1" i="1" dirty="0" err="1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соревновательность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, хорошая координация движений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0010" y="3705101"/>
            <a:ext cx="3097152" cy="7125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Психомоторная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81995" y="2106984"/>
            <a:ext cx="6852061" cy="11468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Желание  мыслить и делать все по-своему, изобретательность,   ослабленное внимание к авторитетам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6259" y="2487881"/>
            <a:ext cx="3024190" cy="7065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Творческая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93870" y="4826451"/>
            <a:ext cx="6863938" cy="10043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Наблюдательность, исключительная память, лёгкая </a:t>
            </a:r>
            <a:r>
              <a:rPr lang="ru-RU" sz="2000" b="1" i="1" dirty="0" err="1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обучаемость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2506" y="1469264"/>
            <a:ext cx="384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6257" y="2685618"/>
            <a:ext cx="384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2506" y="3947681"/>
            <a:ext cx="384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8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391" y="5074228"/>
            <a:ext cx="3825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4382" y="5908470"/>
            <a:ext cx="384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045030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Классификация одаренности  </a:t>
            </a:r>
            <a:b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Georgia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ru-RU" altLang="ru-RU" sz="1800" b="1" dirty="0">
                <a:latin typeface="Georgia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 Юркевич В.С., 1996)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6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553A5E-9475-4EE8-8219-C517014E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40" y="609600"/>
            <a:ext cx="856210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Основные задачи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педагога в работе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 одаренными детьми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C3B238-F59E-4B37-84CA-69D02A73B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Georgia" pitchFamily="18" charset="0"/>
              </a:rPr>
              <a:t>Создание программно – методических условий</a:t>
            </a:r>
          </a:p>
          <a:p>
            <a:r>
              <a:rPr lang="ru-RU" sz="2400" dirty="0">
                <a:latin typeface="Georgia" pitchFamily="18" charset="0"/>
              </a:rPr>
              <a:t>Формирование предметной развивающей среды</a:t>
            </a:r>
          </a:p>
          <a:p>
            <a:r>
              <a:rPr lang="ru-RU" sz="2400" dirty="0">
                <a:latin typeface="Georgia" pitchFamily="18" charset="0"/>
              </a:rPr>
              <a:t>Создание социальной среды</a:t>
            </a:r>
          </a:p>
          <a:p>
            <a:r>
              <a:rPr lang="ru-RU" sz="2400" dirty="0">
                <a:latin typeface="Georgia" pitchFamily="18" charset="0"/>
              </a:rPr>
              <a:t>Раннее выявление одаренных детей (диагностика)</a:t>
            </a:r>
          </a:p>
          <a:p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3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7934ED-69F1-4C59-B777-99E05832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154379"/>
            <a:ext cx="9524011" cy="1776021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Создание программно – методических условий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2104F2-C469-468E-B446-1668F17F7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3" y="1448790"/>
            <a:ext cx="10082152" cy="4952010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ru-RU" b="0" i="0" dirty="0">
              <a:solidFill>
                <a:srgbClr val="303F5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chemeClr val="tx1"/>
                </a:solidFill>
                <a:effectLst/>
                <a:latin typeface="Georgia" pitchFamily="18" charset="0"/>
              </a:rPr>
              <a:t>Кадровые условия.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П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Georgia" pitchFamily="18" charset="0"/>
              </a:rPr>
              <a:t>сихолого-педагогическое сопровождение одарённых детей.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Наличие развивающих программ по различным направлениям детской одаренности.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Наличие личностно ориентированной воспитательно-образовательной системы.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303F50"/>
              </a:solidFill>
              <a:latin typeface="Georgia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03F50"/>
              </a:solidFill>
              <a:effectLst/>
              <a:latin typeface="Verdan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03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2104F2-C469-468E-B446-1668F17F7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7446"/>
            <a:ext cx="8596668" cy="4853354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ru-RU" b="0" i="0" dirty="0">
              <a:solidFill>
                <a:srgbClr val="303F5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03F50"/>
              </a:solidFill>
              <a:effectLst/>
              <a:latin typeface="Verdan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9489282" y="3829844"/>
            <a:ext cx="2357437" cy="1357312"/>
          </a:xfrm>
          <a:prstGeom prst="wedgeEllipseCallout">
            <a:avLst>
              <a:gd name="adj1" fmla="val -103488"/>
              <a:gd name="adj2" fmla="val -5234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увлечённость своим делом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9590996" y="1302884"/>
            <a:ext cx="2357437" cy="1428750"/>
          </a:xfrm>
          <a:prstGeom prst="wedgeEllipseCallout">
            <a:avLst>
              <a:gd name="adj1" fmla="val -124821"/>
              <a:gd name="adj2" fmla="val 2223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желание работать нестандартно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6540953" y="5454198"/>
            <a:ext cx="3143250" cy="1357313"/>
          </a:xfrm>
          <a:prstGeom prst="wedgeEllipseCallout">
            <a:avLst>
              <a:gd name="adj1" fmla="val -47499"/>
              <a:gd name="adj2" fmla="val -11153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2511427" y="5454198"/>
            <a:ext cx="2928938" cy="1357313"/>
          </a:xfrm>
          <a:prstGeom prst="wedgeEllipseCallout">
            <a:avLst>
              <a:gd name="adj1" fmla="val 58683"/>
              <a:gd name="adj2" fmla="val -10592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эрудированность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165100" y="2457453"/>
            <a:ext cx="2857500" cy="1857375"/>
          </a:xfrm>
          <a:prstGeom prst="wedgeEllipseCallout">
            <a:avLst>
              <a:gd name="adj1" fmla="val 91701"/>
              <a:gd name="adj2" fmla="val -1574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мотивационная готовность к работе с одарёнными детьми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79413" y="848185"/>
            <a:ext cx="2643187" cy="1357312"/>
          </a:xfrm>
          <a:prstGeom prst="wedgeEllipseCallout">
            <a:avLst>
              <a:gd name="adj1" fmla="val 79112"/>
              <a:gd name="adj2" fmla="val 4293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нравственность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" name="Picture 2" descr="https://gdesdelano.ru/files/images/items/283/283429z9ce1367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571" y="888207"/>
            <a:ext cx="7010852" cy="431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77334" y="0"/>
            <a:ext cx="9381066" cy="1930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личности педагога, работающего </a:t>
            </a:r>
            <a:b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одарёнными детьми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3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182737-D4E1-4599-A447-3DF14712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12" y="166255"/>
            <a:ext cx="8930245" cy="11875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Кадровые условия</a:t>
            </a:r>
            <a:r>
              <a:rPr lang="ru-RU" b="1" dirty="0">
                <a:solidFill>
                  <a:srgbClr val="303F50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303F50"/>
                </a:solidFill>
                <a:latin typeface="Georgia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416E9A-72DA-46D9-AB47-F4933264D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791"/>
            <a:ext cx="9404817" cy="44975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Формы работы педагога с одаренными детьми:</a:t>
            </a:r>
            <a:endParaRPr lang="ru-RU" sz="2400" dirty="0">
              <a:solidFill>
                <a:srgbClr val="000000"/>
              </a:solidFill>
              <a:latin typeface="Georgia" pitchFamily="18" charset="0"/>
            </a:endParaRPr>
          </a:p>
          <a:p>
            <a:pPr algn="l"/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О</a:t>
            </a:r>
            <a:r>
              <a:rPr lang="ru-RU" sz="2400" dirty="0">
                <a:solidFill>
                  <a:srgbClr val="000000"/>
                </a:solidFill>
                <a:effectLst/>
                <a:latin typeface="Georgia" pitchFamily="18" charset="0"/>
              </a:rPr>
              <a:t>бразовательный процесс.</a:t>
            </a:r>
          </a:p>
          <a:p>
            <a:pPr algn="l"/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Р</a:t>
            </a:r>
            <a:r>
              <a:rPr lang="ru-RU" sz="2400" dirty="0">
                <a:solidFill>
                  <a:srgbClr val="000000"/>
                </a:solidFill>
                <a:effectLst/>
                <a:latin typeface="Georgia" pitchFamily="18" charset="0"/>
              </a:rPr>
              <a:t>абота с одаренными и талантливыми детьми в режимных моментах.</a:t>
            </a:r>
          </a:p>
          <a:p>
            <a:pPr algn="l"/>
            <a:r>
              <a:rPr lang="ru-RU" sz="2400" dirty="0">
                <a:solidFill>
                  <a:srgbClr val="000000"/>
                </a:solidFill>
                <a:effectLst/>
                <a:latin typeface="Georgia" pitchFamily="18" charset="0"/>
              </a:rPr>
              <a:t>Выявление и развитие одаренных детей в системе дополнительных  образовательных программ.</a:t>
            </a:r>
          </a:p>
          <a:p>
            <a:pPr algn="l"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algn="l"/>
            <a:endParaRPr lang="ru-RU" sz="2000" b="0" i="0" dirty="0">
              <a:solidFill>
                <a:srgbClr val="000000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5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182737-D4E1-4599-A447-3DF14712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12" y="190005"/>
            <a:ext cx="8930245" cy="1270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Психолого-педагогическое сопровождение одарённых детей</a:t>
            </a:r>
            <a:r>
              <a:rPr lang="ru-RU" dirty="0">
                <a:solidFill>
                  <a:srgbClr val="303F50"/>
                </a:solidFill>
                <a:latin typeface="Georgia" pitchFamily="18" charset="0"/>
              </a:rPr>
              <a:t/>
            </a:r>
            <a:br>
              <a:rPr lang="ru-RU" dirty="0">
                <a:solidFill>
                  <a:srgbClr val="303F50"/>
                </a:solidFill>
                <a:latin typeface="Georgia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416E9A-72DA-46D9-AB47-F4933264D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791"/>
            <a:ext cx="9404817" cy="44975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    Создание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атмосферы 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доброжелательности 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и заботливости по отношению к 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ребенку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, обстановки, формирующей у ребенка чувство собственной значимости, поощряющей проявление его индивидуальности.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2000" b="0" i="0" dirty="0">
              <a:solidFill>
                <a:srgbClr val="000000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5256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1521</TotalTime>
  <Words>1027</Words>
  <Application>Microsoft Office PowerPoint</Application>
  <PresentationFormat>Произвольный</PresentationFormat>
  <Paragraphs>134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Муниципальное дошкольное образовательное учреждение «Детский сад № 155»</vt:lpstr>
      <vt:lpstr>Презентация PowerPoint</vt:lpstr>
      <vt:lpstr>Уровни развития способностей</vt:lpstr>
      <vt:lpstr>Классификация одаренности   (по Юркевич В.С., 1996)</vt:lpstr>
      <vt:lpstr> Основные задачи педагога в работе  с одаренными детьми</vt:lpstr>
      <vt:lpstr>Создание программно – методических условий </vt:lpstr>
      <vt:lpstr>Требования к личности педагога, работающего  с одарёнными детьми</vt:lpstr>
      <vt:lpstr>Кадровые условия </vt:lpstr>
      <vt:lpstr>Психолого-педагогическое сопровождение одарённых детей </vt:lpstr>
      <vt:lpstr>Развивающие программы  Дополнительные общеобразовательные  общеразвивающие программы дошкольного образования в МДОУ «Детский сад № 155»</vt:lpstr>
      <vt:lpstr>Формирование предметной развивающей среды  </vt:lpstr>
      <vt:lpstr>Создание социальной среды </vt:lpstr>
      <vt:lpstr>Раннее выявление и развитие творческих способностей дошкольников</vt:lpstr>
      <vt:lpstr>Презентация PowerPoint</vt:lpstr>
      <vt:lpstr>Методы стимулирования творческого таланта </vt:lpstr>
      <vt:lpstr>Кинезиологические упражнения</vt:lpstr>
      <vt:lpstr>Трафареты графомоторные (объёмные), межполушарные доски.</vt:lpstr>
      <vt:lpstr>Презентация PowerPoint</vt:lpstr>
      <vt:lpstr>Рисование двумя руками одновременно и рисование не ведущей рукой</vt:lpstr>
      <vt:lpstr>Выявление художественных  способностей</vt:lpstr>
      <vt:lpstr>Выявление художественных  способностей  Монотипия, рисование ватной палочкой и жесткой кистью, трафаретное рисование</vt:lpstr>
      <vt:lpstr>Рисование ладошкой .  Кляксография с трубочкой. Рисование цветным песком (манной крупой) и солью.</vt:lpstr>
      <vt:lpstr>Поддержка и развитие творчески одаренных детей</vt:lpstr>
      <vt:lpstr>Работы одаренных детей в технике правополушарного рисования </vt:lpstr>
      <vt:lpstr>                    Заключение</vt:lpstr>
      <vt:lpstr>Презентация PowerPoint</vt:lpstr>
      <vt:lpstr>    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114</cp:revision>
  <dcterms:created xsi:type="dcterms:W3CDTF">2021-10-07T16:08:13Z</dcterms:created>
  <dcterms:modified xsi:type="dcterms:W3CDTF">2022-05-13T13:12:41Z</dcterms:modified>
</cp:coreProperties>
</file>