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7" r:id="rId10"/>
    <p:sldId id="293" r:id="rId11"/>
    <p:sldId id="295" r:id="rId12"/>
    <p:sldId id="296" r:id="rId13"/>
    <p:sldId id="264" r:id="rId14"/>
    <p:sldId id="265" r:id="rId15"/>
    <p:sldId id="266" r:id="rId16"/>
    <p:sldId id="268" r:id="rId17"/>
    <p:sldId id="269" r:id="rId18"/>
    <p:sldId id="270" r:id="rId19"/>
    <p:sldId id="290" r:id="rId20"/>
    <p:sldId id="275" r:id="rId21"/>
    <p:sldId id="272" r:id="rId22"/>
    <p:sldId id="273" r:id="rId23"/>
    <p:sldId id="276" r:id="rId24"/>
    <p:sldId id="289" r:id="rId25"/>
    <p:sldId id="277" r:id="rId26"/>
    <p:sldId id="278" r:id="rId27"/>
    <p:sldId id="279" r:id="rId28"/>
    <p:sldId id="280" r:id="rId29"/>
    <p:sldId id="281" r:id="rId30"/>
    <p:sldId id="282" r:id="rId31"/>
    <p:sldId id="283" r:id="rId32"/>
    <p:sldId id="284" r:id="rId33"/>
    <p:sldId id="285" r:id="rId34"/>
    <p:sldId id="286" r:id="rId35"/>
    <p:sldId id="287" r:id="rId36"/>
    <p:sldId id="274" r:id="rId37"/>
    <p:sldId id="29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61" autoAdjust="0"/>
  </p:normalViewPr>
  <p:slideViewPr>
    <p:cSldViewPr>
      <p:cViewPr>
        <p:scale>
          <a:sx n="70" d="100"/>
          <a:sy n="70" d="100"/>
        </p:scale>
        <p:origin x="-138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AB88D-F9DB-45A1-AA81-A5C5B780C08E}" type="datetimeFigureOut">
              <a:rPr lang="ru-RU" smtClean="0"/>
              <a:pPr/>
              <a:t>13.05.2022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CD401-9B19-4F97-AA31-CE555805AAD4}" type="slidenum">
              <a:rPr lang="ru-RU" smtClean="0"/>
              <a:pPr/>
              <a:t>‹#›</a:t>
            </a:fld>
            <a:endParaRPr lang="ru-RU"/>
          </a:p>
        </p:txBody>
      </p:sp>
    </p:spTree>
    <p:extLst>
      <p:ext uri="{BB962C8B-B14F-4D97-AF65-F5344CB8AC3E}">
        <p14:creationId xmlns:p14="http://schemas.microsoft.com/office/powerpoint/2010/main" val="301989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6CD401-9B19-4F97-AA31-CE555805AAD4}"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6CD401-9B19-4F97-AA31-CE555805AAD4}"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F6CD401-9B19-4F97-AA31-CE555805AAD4}" type="slidenum">
              <a:rPr lang="ru-RU" smtClean="0"/>
              <a:pPr/>
              <a:t>28</a:t>
            </a:fld>
            <a:endParaRPr lang="ru-RU"/>
          </a:p>
        </p:txBody>
      </p:sp>
    </p:spTree>
    <p:extLst>
      <p:ext uri="{BB962C8B-B14F-4D97-AF65-F5344CB8AC3E}">
        <p14:creationId xmlns:p14="http://schemas.microsoft.com/office/powerpoint/2010/main" val="369347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6CD401-9B19-4F97-AA31-CE555805AAD4}" type="slidenum">
              <a:rPr lang="ru-RU" smtClean="0"/>
              <a:pPr/>
              <a:t>31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B000A3-0009-4AA8-BD43-6B0488D44FCB}" type="datetimeFigureOut">
              <a:rPr lang="ru-RU" smtClean="0"/>
              <a:pPr/>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EF1C44-21D4-4814-A76A-4EC021255CF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000A3-0009-4AA8-BD43-6B0488D44FCB}" type="datetimeFigureOut">
              <a:rPr lang="ru-RU" smtClean="0"/>
              <a:pPr/>
              <a:t>13.05.2022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F1C44-21D4-4814-A76A-4EC021255CF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75241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000365" y="2143116"/>
            <a:ext cx="3429024" cy="1323439"/>
          </a:xfrm>
          <a:prstGeom prst="rect">
            <a:avLst/>
          </a:prstGeom>
          <a:noFill/>
        </p:spPr>
        <p:txBody>
          <a:bodyPr wrap="square" rtlCol="0">
            <a:spAutoFit/>
          </a:bodyPr>
          <a:lstStyle/>
          <a:p>
            <a:pPr algn="ctr"/>
            <a:r>
              <a:rPr lang="ru-RU" sz="4000" b="1" i="1" dirty="0" smtClean="0">
                <a:solidFill>
                  <a:srgbClr val="000099"/>
                </a:solidFill>
                <a:latin typeface="Monotype Corsiva" pitchFamily="66" charset="0"/>
              </a:rPr>
              <a:t>Паспорт группы</a:t>
            </a:r>
          </a:p>
          <a:p>
            <a:pPr algn="ctr"/>
            <a:r>
              <a:rPr lang="ru-RU" sz="4000" b="1" i="1" dirty="0" smtClean="0">
                <a:solidFill>
                  <a:srgbClr val="000099"/>
                </a:solidFill>
                <a:latin typeface="Monotype Corsiva" pitchFamily="66" charset="0"/>
              </a:rPr>
              <a:t>«Незабудка»</a:t>
            </a:r>
            <a:endParaRPr lang="ru-RU" sz="4000" b="1" i="1" dirty="0">
              <a:solidFill>
                <a:srgbClr val="000099"/>
              </a:solidFill>
              <a:latin typeface="Monotype Corsiva" pitchFamily="66" charset="0"/>
            </a:endParaRPr>
          </a:p>
        </p:txBody>
      </p:sp>
      <p:sp>
        <p:nvSpPr>
          <p:cNvPr id="4" name="TextBox 3"/>
          <p:cNvSpPr txBox="1"/>
          <p:nvPr/>
        </p:nvSpPr>
        <p:spPr>
          <a:xfrm>
            <a:off x="3643307" y="3929065"/>
            <a:ext cx="2143140" cy="461665"/>
          </a:xfrm>
          <a:prstGeom prst="rect">
            <a:avLst/>
          </a:prstGeom>
          <a:noFill/>
        </p:spPr>
        <p:txBody>
          <a:bodyPr wrap="square" rtlCol="0">
            <a:spAutoFit/>
          </a:bodyPr>
          <a:lstStyle/>
          <a:p>
            <a:r>
              <a:rPr lang="ru-RU" sz="2400" b="1" i="1" dirty="0" smtClean="0">
                <a:solidFill>
                  <a:schemeClr val="tx2">
                    <a:lumMod val="75000"/>
                  </a:schemeClr>
                </a:solidFill>
                <a:latin typeface="Monotype Corsiva" pitchFamily="66" charset="0"/>
              </a:rPr>
              <a:t>Старшая группа</a:t>
            </a:r>
            <a:endParaRPr lang="ru-RU" sz="2400" b="1" i="1" dirty="0">
              <a:solidFill>
                <a:schemeClr val="tx2">
                  <a:lumMod val="7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12488" y="0"/>
            <a:ext cx="9144000" cy="6858000"/>
          </a:xfrm>
          <a:prstGeom prst="rect">
            <a:avLst/>
          </a:prstGeom>
          <a:noFill/>
        </p:spPr>
      </p:pic>
      <p:sp>
        <p:nvSpPr>
          <p:cNvPr id="3" name="TextBox 2"/>
          <p:cNvSpPr txBox="1"/>
          <p:nvPr/>
        </p:nvSpPr>
        <p:spPr>
          <a:xfrm>
            <a:off x="251520" y="260648"/>
            <a:ext cx="8640960" cy="6217087"/>
          </a:xfrm>
          <a:prstGeom prst="rect">
            <a:avLst/>
          </a:prstGeom>
          <a:noFill/>
        </p:spPr>
        <p:txBody>
          <a:bodyPr wrap="square" rtlCol="0">
            <a:spAutoFit/>
          </a:bodyPr>
          <a:lstStyle/>
          <a:p>
            <a:pPr algn="ctr"/>
            <a:r>
              <a:rPr lang="ru-RU" sz="2800" b="1" i="1" dirty="0">
                <a:solidFill>
                  <a:srgbClr val="000099"/>
                </a:solidFill>
                <a:latin typeface="Georgia" pitchFamily="18" charset="0"/>
              </a:rPr>
              <a:t>Психолого-педагогические особенности детей </a:t>
            </a:r>
            <a:r>
              <a:rPr lang="ru-RU" sz="2800" b="1" i="1" dirty="0" smtClean="0">
                <a:solidFill>
                  <a:srgbClr val="000099"/>
                </a:solidFill>
                <a:latin typeface="Georgia" pitchFamily="18" charset="0"/>
              </a:rPr>
              <a:t>старшего </a:t>
            </a:r>
            <a:r>
              <a:rPr lang="ru-RU" sz="2800" b="1" i="1" dirty="0">
                <a:solidFill>
                  <a:srgbClr val="000099"/>
                </a:solidFill>
                <a:latin typeface="Georgia" pitchFamily="18" charset="0"/>
              </a:rPr>
              <a:t>дошкольного возраста</a:t>
            </a:r>
          </a:p>
          <a:p>
            <a:r>
              <a:rPr lang="ru-RU" dirty="0" smtClean="0">
                <a:latin typeface="Times New Roman" pitchFamily="18" charset="0"/>
                <a:cs typeface="Times New Roman" pitchFamily="18" charset="0"/>
              </a:rPr>
              <a:t> Старший </a:t>
            </a:r>
            <a:r>
              <a:rPr lang="ru-RU" dirty="0">
                <a:latin typeface="Times New Roman" pitchFamily="18" charset="0"/>
                <a:cs typeface="Times New Roman" pitchFamily="18" charset="0"/>
              </a:rPr>
              <a:t>дошкольный возраст – последний из периодов дошкольного возраста, когда в психике ребенка </a:t>
            </a:r>
            <a:r>
              <a:rPr lang="ru-RU" b="1" dirty="0">
                <a:latin typeface="Times New Roman" pitchFamily="18" charset="0"/>
                <a:cs typeface="Times New Roman" pitchFamily="18" charset="0"/>
              </a:rPr>
              <a:t>появляются новые образования</a:t>
            </a:r>
            <a:r>
              <a:rPr lang="ru-RU" dirty="0">
                <a:latin typeface="Times New Roman" pitchFamily="18" charset="0"/>
                <a:cs typeface="Times New Roman" pitchFamily="18" charset="0"/>
              </a:rPr>
              <a:t>. Это произвольность психических процессов – внимания, памяти, восприятия и др. – и вытекающая отсюда способность управлять своим поведением, а также изменения в представлениях о себе, в самосознании и в </a:t>
            </a:r>
            <a:r>
              <a:rPr lang="ru-RU" dirty="0" smtClean="0">
                <a:latin typeface="Times New Roman" pitchFamily="18" charset="0"/>
                <a:cs typeface="Times New Roman" pitchFamily="18" charset="0"/>
              </a:rPr>
              <a:t>самооценках.</a:t>
            </a:r>
          </a:p>
          <a:p>
            <a:r>
              <a:rPr lang="ru-RU" dirty="0" smtClean="0">
                <a:latin typeface="Times New Roman" pitchFamily="18" charset="0"/>
                <a:cs typeface="Times New Roman" pitchFamily="18" charset="0"/>
              </a:rPr>
              <a:t>Дети шестого года жизни отличаются еще большими физическими и психическими возможностями, чем дети средней группы. Они овладевают главными движениями.   Физически ребенок стал еще крепче. </a:t>
            </a:r>
            <a:r>
              <a:rPr lang="ru-RU" b="1" dirty="0" smtClean="0">
                <a:latin typeface="Times New Roman" pitchFamily="18" charset="0"/>
                <a:cs typeface="Times New Roman" pitchFamily="18" charset="0"/>
              </a:rPr>
              <a:t>Физическое развитие </a:t>
            </a:r>
            <a:r>
              <a:rPr lang="ru-RU" dirty="0" smtClean="0">
                <a:latin typeface="Times New Roman" pitchFamily="18" charset="0"/>
                <a:cs typeface="Times New Roman" pitchFamily="18" charset="0"/>
              </a:rPr>
              <a:t>по-прежнему связано с умственным. Оно становится необходимым условием, фоном, на котором успешно происходит разностороннее развитие ребенка. Умственное, эстетическое, нравственное развитие набирает высокий темп.</a:t>
            </a:r>
          </a:p>
          <a:p>
            <a:r>
              <a:rPr lang="ru-RU" dirty="0" smtClean="0">
                <a:latin typeface="Times New Roman" pitchFamily="18" charset="0"/>
                <a:cs typeface="Times New Roman" pitchFamily="18" charset="0"/>
              </a:rPr>
              <a:t>На </a:t>
            </a:r>
            <a:r>
              <a:rPr lang="ru-RU" dirty="0">
                <a:latin typeface="Times New Roman" pitchFamily="18" charset="0"/>
                <a:cs typeface="Times New Roman" pitchFamily="18" charset="0"/>
              </a:rPr>
              <a:t>этом жизненном этапе продолжается </a:t>
            </a:r>
            <a:r>
              <a:rPr lang="ru-RU" b="1" dirty="0">
                <a:latin typeface="Times New Roman" pitchFamily="18" charset="0"/>
                <a:cs typeface="Times New Roman" pitchFamily="18" charset="0"/>
              </a:rPr>
              <a:t>совершенствование всех сторон речи </a:t>
            </a:r>
            <a:r>
              <a:rPr lang="ru-RU" dirty="0">
                <a:latin typeface="Times New Roman" pitchFamily="18" charset="0"/>
                <a:cs typeface="Times New Roman" pitchFamily="18" charset="0"/>
              </a:rPr>
              <a:t>ребенка. Он правильно произносит все звуки родного языка, отчетливо и ясно воспроизводит слова, имеет необходимый для свободного общения словарный запас, правильно пользуется многими грамматическими формами и категориями, содержательней, выразительней и точнее становится его высказывания.</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Развивается </a:t>
            </a:r>
            <a:r>
              <a:rPr lang="ru-RU" b="1" dirty="0">
                <a:latin typeface="Times New Roman" pitchFamily="18" charset="0"/>
                <a:cs typeface="Times New Roman" pitchFamily="18" charset="0"/>
              </a:rPr>
              <a:t>общение</a:t>
            </a:r>
            <a:r>
              <a:rPr lang="ru-RU" dirty="0">
                <a:latin typeface="Times New Roman" pitchFamily="18" charset="0"/>
                <a:cs typeface="Times New Roman" pitchFamily="18" charset="0"/>
              </a:rPr>
              <a:t> как вид деятельности. Общение становится </a:t>
            </a:r>
            <a:r>
              <a:rPr lang="ru-RU" dirty="0" err="1">
                <a:latin typeface="Times New Roman" pitchFamily="18" charset="0"/>
                <a:cs typeface="Times New Roman" pitchFamily="18" charset="0"/>
              </a:rPr>
              <a:t>внеситуативно</a:t>
            </a:r>
            <a:r>
              <a:rPr lang="ru-RU" dirty="0">
                <a:latin typeface="Times New Roman" pitchFamily="18" charset="0"/>
                <a:cs typeface="Times New Roman" pitchFamily="18" charset="0"/>
              </a:rPr>
              <a:t>-деловым; складываются устойчивые избирательные предпочтения.</a:t>
            </a:r>
          </a:p>
          <a:p>
            <a:endParaRPr lang="ru-RU" dirty="0"/>
          </a:p>
        </p:txBody>
      </p:sp>
    </p:spTree>
    <p:extLst>
      <p:ext uri="{BB962C8B-B14F-4D97-AF65-F5344CB8AC3E}">
        <p14:creationId xmlns:p14="http://schemas.microsoft.com/office/powerpoint/2010/main" val="4151410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1520" y="260648"/>
            <a:ext cx="8640960" cy="6740307"/>
          </a:xfrm>
          <a:prstGeom prst="rect">
            <a:avLst/>
          </a:prstGeom>
          <a:noFill/>
        </p:spPr>
        <p:txBody>
          <a:bodyPr wrap="square" rtlCol="0">
            <a:spAutoFit/>
          </a:bodyPr>
          <a:lstStyle/>
          <a:p>
            <a:r>
              <a:rPr lang="ru-RU" dirty="0" smtClean="0"/>
              <a:t> </a:t>
            </a:r>
            <a:r>
              <a:rPr lang="ru-RU" dirty="0" smtClean="0">
                <a:latin typeface="Times New Roman" pitchFamily="18" charset="0"/>
                <a:cs typeface="Times New Roman" pitchFamily="18" charset="0"/>
              </a:rPr>
              <a:t>В этот период </a:t>
            </a:r>
            <a:r>
              <a:rPr lang="ru-RU" b="1" dirty="0" smtClean="0">
                <a:latin typeface="Times New Roman" pitchFamily="18" charset="0"/>
                <a:cs typeface="Times New Roman" pitchFamily="18" charset="0"/>
              </a:rPr>
              <a:t>формируются </a:t>
            </a:r>
            <a:r>
              <a:rPr lang="ru-RU" b="1" dirty="0">
                <a:latin typeface="Times New Roman" pitchFamily="18" charset="0"/>
                <a:cs typeface="Times New Roman" pitchFamily="18" charset="0"/>
              </a:rPr>
              <a:t>все стороны личности ребенка</a:t>
            </a:r>
            <a:r>
              <a:rPr lang="ru-RU" dirty="0">
                <a:latin typeface="Times New Roman" pitchFamily="18" charset="0"/>
                <a:cs typeface="Times New Roman" pitchFamily="18" charset="0"/>
              </a:rPr>
              <a:t>: интеллектуальная, нравственная, эмоциональная и волевая действенно – практическая</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Пятилетний </a:t>
            </a:r>
            <a:r>
              <a:rPr lang="ru-RU" dirty="0">
                <a:latin typeface="Times New Roman" pitchFamily="18" charset="0"/>
                <a:cs typeface="Times New Roman" pitchFamily="18" charset="0"/>
              </a:rPr>
              <a:t>возраст характеризуется расцветом фантазии. Особенно ярко воображение ребенка проявляется в игре, где он действует увлеченно</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b="1" dirty="0">
                <a:latin typeface="Times New Roman" pitchFamily="18" charset="0"/>
                <a:cs typeface="Times New Roman" pitchFamily="18" charset="0"/>
              </a:rPr>
              <a:t>Ведущим видом деятельности выступает сюжетно – ролевая игра. </a:t>
            </a:r>
            <a:r>
              <a:rPr lang="ru-RU" dirty="0">
                <a:latin typeface="Times New Roman" pitchFamily="18" charset="0"/>
                <a:cs typeface="Times New Roman" pitchFamily="18" charset="0"/>
              </a:rPr>
              <a:t>Именно в ней ребенок берет на себя роль взрослого, выполняя его социальные, общественные функции. Наряду с сюжетно – ролевой игрой – ведущей деятельностью в дошкольном детстве – к концу дошкольного возраста у детей появляются игры с правилами: прятки, салочки, круговая лапта и др. Умение подчиниться правилу формируется в процессе ролевой игры, где любая роль содержит в себе скрытые правила. К концу дошкольного возраста у ребенка в игре формируются те качества (новообразования), которые становятся основой формирования учебной деятельности в младшем школьном возрасте.</a:t>
            </a:r>
          </a:p>
          <a:p>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старшем дошкольном возрасте </a:t>
            </a:r>
            <a:r>
              <a:rPr lang="ru-RU" b="1" dirty="0">
                <a:latin typeface="Times New Roman" pitchFamily="18" charset="0"/>
                <a:cs typeface="Times New Roman" pitchFamily="18" charset="0"/>
              </a:rPr>
              <a:t>ребенок</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по-прежнему смотрит на мир широко открытыми глазами</a:t>
            </a:r>
            <a:r>
              <a:rPr lang="ru-RU" dirty="0">
                <a:latin typeface="Times New Roman" pitchFamily="18" charset="0"/>
                <a:cs typeface="Times New Roman" pitchFamily="18" charset="0"/>
              </a:rPr>
              <a:t>. Именно у детей 5-6 лет наблюдается пик познавательных вопросов. Их познавательные потребности можно выразить </a:t>
            </a:r>
            <a:r>
              <a:rPr lang="ru-RU" b="1" dirty="0">
                <a:latin typeface="Times New Roman" pitchFamily="18" charset="0"/>
                <a:cs typeface="Times New Roman" pitchFamily="18" charset="0"/>
              </a:rPr>
              <a:t>девизом: «Хочу все знать!» </a:t>
            </a:r>
            <a:r>
              <a:rPr lang="ru-RU" dirty="0">
                <a:latin typeface="Times New Roman" pitchFamily="18" charset="0"/>
                <a:cs typeface="Times New Roman" pitchFamily="18" charset="0"/>
              </a:rPr>
              <a:t>Однако имеющиеся у ребенка возможности переработки, упорядочивания информации еще не позволяют ему полноценно справиться с потоком поступающих сведений о большом мире. </a:t>
            </a:r>
          </a:p>
          <a:p>
            <a:r>
              <a:rPr lang="ru-RU" dirty="0" smtClean="0">
                <a:latin typeface="Times New Roman" pitchFamily="18" charset="0"/>
                <a:cs typeface="Times New Roman" pitchFamily="18" charset="0"/>
              </a:rPr>
              <a:t>  Большое </a:t>
            </a:r>
            <a:r>
              <a:rPr lang="ru-RU" dirty="0">
                <a:latin typeface="Times New Roman" pitchFamily="18" charset="0"/>
                <a:cs typeface="Times New Roman" pitchFamily="18" charset="0"/>
              </a:rPr>
              <a:t>значение для познавательного развития ребенка старшего возраста имеет осознанное </a:t>
            </a:r>
            <a:r>
              <a:rPr lang="ru-RU" b="1" dirty="0">
                <a:latin typeface="Times New Roman" pitchFamily="18" charset="0"/>
                <a:cs typeface="Times New Roman" pitchFamily="18" charset="0"/>
              </a:rPr>
              <a:t>знакомство с различными источниками информации </a:t>
            </a:r>
            <a:r>
              <a:rPr lang="ru-RU" dirty="0">
                <a:latin typeface="Times New Roman" pitchFamily="18" charset="0"/>
                <a:cs typeface="Times New Roman" pitchFamily="18" charset="0"/>
              </a:rPr>
              <a:t>(книга, телевизор, компьютер и т.п.), привитие первичных умений пользоваться некоторыми из них.</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964282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1520" y="332656"/>
            <a:ext cx="8640960" cy="5355312"/>
          </a:xfrm>
          <a:prstGeom prst="rect">
            <a:avLst/>
          </a:prstGeom>
          <a:noFill/>
        </p:spPr>
        <p:txBody>
          <a:bodyPr wrap="square" rtlCol="0">
            <a:spAutoFit/>
          </a:bodyPr>
          <a:lstStyle/>
          <a:p>
            <a:r>
              <a:rPr lang="ru-RU" dirty="0" smtClean="0">
                <a:latin typeface="Times New Roman" pitchFamily="18" charset="0"/>
                <a:cs typeface="Times New Roman" pitchFamily="18" charset="0"/>
              </a:rPr>
              <a:t> Старший </a:t>
            </a:r>
            <a:r>
              <a:rPr lang="ru-RU" dirty="0">
                <a:latin typeface="Times New Roman" pitchFamily="18" charset="0"/>
                <a:cs typeface="Times New Roman" pitchFamily="18" charset="0"/>
              </a:rPr>
              <a:t>дошкольный возраст является </a:t>
            </a:r>
            <a:r>
              <a:rPr lang="ru-RU" dirty="0" err="1">
                <a:latin typeface="Times New Roman" pitchFamily="18" charset="0"/>
                <a:cs typeface="Times New Roman" pitchFamily="18" charset="0"/>
              </a:rPr>
              <a:t>сензитивным</a:t>
            </a:r>
            <a:r>
              <a:rPr lang="ru-RU" dirty="0">
                <a:latin typeface="Times New Roman" pitchFamily="18" charset="0"/>
                <a:cs typeface="Times New Roman" pitchFamily="18" charset="0"/>
              </a:rPr>
              <a:t> для морального развития. Это период, когда </a:t>
            </a:r>
            <a:r>
              <a:rPr lang="ru-RU" b="1" dirty="0">
                <a:latin typeface="Times New Roman" pitchFamily="18" charset="0"/>
                <a:cs typeface="Times New Roman" pitchFamily="18" charset="0"/>
              </a:rPr>
              <a:t>закладываются</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основы морального поведения </a:t>
            </a:r>
            <a:r>
              <a:rPr lang="ru-RU" dirty="0">
                <a:latin typeface="Times New Roman" pitchFamily="18" charset="0"/>
                <a:cs typeface="Times New Roman" pitchFamily="18" charset="0"/>
              </a:rPr>
              <a:t>и отношения. </a:t>
            </a:r>
            <a:r>
              <a:rPr lang="ru-RU" dirty="0" smtClean="0">
                <a:latin typeface="Times New Roman" pitchFamily="18" charset="0"/>
                <a:cs typeface="Times New Roman" pitchFamily="18" charset="0"/>
              </a:rPr>
              <a:t>    Одновременно</a:t>
            </a:r>
            <a:r>
              <a:rPr lang="ru-RU" dirty="0">
                <a:latin typeface="Times New Roman" pitchFamily="18" charset="0"/>
                <a:cs typeface="Times New Roman" pitchFamily="18" charset="0"/>
              </a:rPr>
              <a:t>, он весьма благоприятен для формирования морального облика ребенка, черты которого нередко проявляются в течение всей последующей жизни.</a:t>
            </a:r>
          </a:p>
          <a:p>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Таким </a:t>
            </a:r>
            <a:r>
              <a:rPr lang="ru-RU" b="1" dirty="0">
                <a:latin typeface="Times New Roman" pitchFamily="18" charset="0"/>
                <a:cs typeface="Times New Roman" pitchFamily="18" charset="0"/>
              </a:rPr>
              <a:t>образом,</a:t>
            </a:r>
            <a:r>
              <a:rPr lang="ru-RU" dirty="0">
                <a:latin typeface="Times New Roman" pitchFamily="18" charset="0"/>
                <a:cs typeface="Times New Roman" pitchFamily="18" charset="0"/>
              </a:rPr>
              <a:t> ребенок старшего дошкольного возраста отличается еще большими физическими и психическими возможностями, чем дети средней группы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Их </a:t>
            </a:r>
            <a:r>
              <a:rPr lang="ru-RU" dirty="0">
                <a:latin typeface="Times New Roman" pitchFamily="18" charset="0"/>
                <a:cs typeface="Times New Roman" pitchFamily="18" charset="0"/>
              </a:rPr>
              <a:t>отношение со сверстниками и взрослыми становятся сложнее и содержательнее. </a:t>
            </a:r>
            <a:r>
              <a:rPr lang="ru-RU" dirty="0" smtClean="0">
                <a:latin typeface="Times New Roman" pitchFamily="18" charset="0"/>
                <a:cs typeface="Times New Roman" pitchFamily="18" charset="0"/>
              </a:rPr>
              <a:t>       Дети </a:t>
            </a:r>
            <a:r>
              <a:rPr lang="ru-RU" dirty="0">
                <a:latin typeface="Times New Roman" pitchFamily="18" charset="0"/>
                <a:cs typeface="Times New Roman" pitchFamily="18" charset="0"/>
              </a:rPr>
              <a:t>имеют необходимый для свободного общения словарный запас, формируются все стороны личности ребенка: интеллектуальная, нравственная, эмоциональная и волевая действенно – практическая; формируются и элементы трудовой деятельности – навыки самообслуживания, труд в природе и др. Ведущим видом деятельности является сюжетно - ролевая игра, игра с правилами. В игре они отражают не только действия и операции с предметами, но и взаимоотношения между людьми. Основные изменения в деятельности, сознании и личности ребенка заключается в появлении произвольности психических процессов – способность целенаправленно управлять своим поведением и психическими процессами – восприятием, вниманием, памятью и др. Происходит изменение в представлении о себе, его образе – я.</a:t>
            </a:r>
          </a:p>
          <a:p>
            <a:endParaRPr lang="ru-RU" dirty="0"/>
          </a:p>
        </p:txBody>
      </p:sp>
    </p:spTree>
    <p:extLst>
      <p:ext uri="{BB962C8B-B14F-4D97-AF65-F5344CB8AC3E}">
        <p14:creationId xmlns:p14="http://schemas.microsoft.com/office/powerpoint/2010/main" val="1568120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539552" y="142852"/>
            <a:ext cx="8390166" cy="6740307"/>
          </a:xfrm>
          <a:prstGeom prst="rect">
            <a:avLst/>
          </a:prstGeom>
          <a:noFill/>
        </p:spPr>
        <p:txBody>
          <a:bodyPr wrap="square" rtlCol="0">
            <a:spAutoFit/>
          </a:bodyPr>
          <a:lstStyle/>
          <a:p>
            <a:r>
              <a:rPr lang="ru-RU" sz="2000" b="1" dirty="0">
                <a:latin typeface="Times New Roman" pitchFamily="18" charset="0"/>
                <a:cs typeface="Times New Roman" pitchFamily="18" charset="0"/>
              </a:rPr>
              <a:t>Предметно - развивающая, игровая среда в старшей группе</a:t>
            </a:r>
            <a:endParaRPr lang="ru-RU" sz="2000"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Правильная </a:t>
            </a:r>
            <a:r>
              <a:rPr lang="ru-RU" dirty="0">
                <a:latin typeface="Times New Roman" pitchFamily="18" charset="0"/>
                <a:cs typeface="Times New Roman" pitchFamily="18" charset="0"/>
              </a:rPr>
              <a:t>организация предметно-развивающей среды - это одно из важных условий </a:t>
            </a:r>
            <a:r>
              <a:rPr lang="ru-RU" dirty="0" err="1">
                <a:latin typeface="Times New Roman" pitchFamily="18" charset="0"/>
                <a:cs typeface="Times New Roman" pitchFamily="18" charset="0"/>
              </a:rPr>
              <a:t>воспитательно</a:t>
            </a:r>
            <a:r>
              <a:rPr lang="ru-RU" dirty="0">
                <a:latin typeface="Times New Roman" pitchFamily="18" charset="0"/>
                <a:cs typeface="Times New Roman" pitchFamily="18" charset="0"/>
              </a:rPr>
              <a:t>-образовательной работы в условиях ФГОС. Развивающая предметно-пространственная среда должна обеспечивать возможность общения и совместной деятельности детей и взрослых, двигательной активности детей, а также возможности для уединения. Она должна работать на самостоятельность и самодеятельность ребёнка. Развивающая среда должна быть: содержательной, насыщенной, доступной, трансформируемой, </a:t>
            </a:r>
            <a:r>
              <a:rPr lang="ru-RU" dirty="0" smtClean="0">
                <a:latin typeface="Times New Roman" pitchFamily="18" charset="0"/>
                <a:cs typeface="Times New Roman" pitchFamily="18" charset="0"/>
              </a:rPr>
              <a:t>безопасной</a:t>
            </a:r>
            <a:r>
              <a:rPr lang="ru-RU" dirty="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Насыщенность среды соответствует возрастным возможностям детей средней группы. </a:t>
            </a:r>
            <a:r>
              <a:rPr lang="ru-RU" dirty="0" smtClean="0">
                <a:latin typeface="Times New Roman" pitchFamily="18" charset="0"/>
                <a:cs typeface="Times New Roman" pitchFamily="18" charset="0"/>
              </a:rPr>
              <a:t>Образовательное пространство оснащено средствами обучения и воспитания (в том числе техническими), соответствующими материалами, в том числе расходным игровым, спортивным, оздоровительным оборудованием, инвентарем. Организация образовательного пространства и разнообразие материалов, оборудования и инвентаря (в здании и на участке) обеспечивает: </a:t>
            </a:r>
          </a:p>
          <a:p>
            <a:r>
              <a:rPr lang="ru-RU" dirty="0" smtClean="0">
                <a:latin typeface="Times New Roman" pitchFamily="18" charset="0"/>
                <a:cs typeface="Times New Roman" pitchFamily="18" charset="0"/>
              </a:rPr>
              <a:t>- игровую, познавательную, исследовательскую и творческую активность всех детей, экспериментирование с доступными детям материалами (в том числе с песком и водой); </a:t>
            </a:r>
          </a:p>
          <a:p>
            <a:r>
              <a:rPr lang="ru-RU" dirty="0" smtClean="0">
                <a:latin typeface="Times New Roman" pitchFamily="18" charset="0"/>
                <a:cs typeface="Times New Roman" pitchFamily="18" charset="0"/>
              </a:rPr>
              <a:t>- двигательную активность, в том числе развитие крупной и мелкой моторики, участие в подвижных играх и соревнованиях; </a:t>
            </a:r>
          </a:p>
          <a:p>
            <a:r>
              <a:rPr lang="ru-RU" dirty="0" smtClean="0">
                <a:latin typeface="Times New Roman" pitchFamily="18" charset="0"/>
                <a:cs typeface="Times New Roman" pitchFamily="18" charset="0"/>
              </a:rPr>
              <a:t>- эмоциональное благополучие детей во взаимодействии с предметно-пространственным окружением; </a:t>
            </a:r>
          </a:p>
          <a:p>
            <a:r>
              <a:rPr lang="ru-RU" dirty="0" smtClean="0">
                <a:latin typeface="Times New Roman" pitchFamily="18" charset="0"/>
                <a:cs typeface="Times New Roman" pitchFamily="18" charset="0"/>
              </a:rPr>
              <a:t>-возможность самовыражения детей. </a:t>
            </a:r>
          </a:p>
          <a:p>
            <a:endParaRPr lang="ru-RU" dirty="0" smtClean="0"/>
          </a:p>
          <a:p>
            <a:endParaRPr lang="ru-RU" dirty="0"/>
          </a:p>
        </p:txBody>
      </p:sp>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500034" y="142852"/>
            <a:ext cx="8429684" cy="6740307"/>
          </a:xfrm>
          <a:prstGeom prst="rect">
            <a:avLst/>
          </a:prstGeom>
          <a:noFill/>
        </p:spPr>
        <p:txBody>
          <a:bodyPr wrap="square" rtlCol="0">
            <a:spAutoFit/>
          </a:bodyPr>
          <a:lstStyle/>
          <a:p>
            <a:r>
              <a:rPr lang="ru-RU" dirty="0" smtClean="0">
                <a:solidFill>
                  <a:srgbClr val="000066"/>
                </a:solidFill>
                <a:latin typeface="Georgia" pitchFamily="18" charset="0"/>
              </a:rPr>
              <a:t>•</a:t>
            </a:r>
            <a:r>
              <a:rPr lang="ru-RU" b="1" dirty="0" err="1" smtClean="0">
                <a:latin typeface="Times New Roman" pitchFamily="18" charset="0"/>
                <a:cs typeface="Times New Roman" pitchFamily="18" charset="0"/>
              </a:rPr>
              <a:t>Трансформируемость</a:t>
            </a:r>
            <a:r>
              <a:rPr lang="ru-RU" b="1" dirty="0" smtClean="0">
                <a:latin typeface="Times New Roman" pitchFamily="18" charset="0"/>
                <a:cs typeface="Times New Roman" pitchFamily="18" charset="0"/>
              </a:rPr>
              <a:t> пространства предполагает </a:t>
            </a:r>
            <a:r>
              <a:rPr lang="ru-RU" dirty="0" smtClean="0">
                <a:latin typeface="Times New Roman" pitchFamily="18" charset="0"/>
                <a:cs typeface="Times New Roman" pitchFamily="18" charset="0"/>
              </a:rPr>
              <a:t>возможность изменений предметно-пространственной среды в зависимости от образовательной ситуации, в том числе от меняющихся интересов и возможностей детей; </a:t>
            </a:r>
          </a:p>
          <a:p>
            <a:r>
              <a:rPr lang="ru-RU"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Полифункциональность</a:t>
            </a:r>
            <a:r>
              <a:rPr lang="ru-RU" b="1" dirty="0" smtClean="0">
                <a:latin typeface="Times New Roman" pitchFamily="18" charset="0"/>
                <a:cs typeface="Times New Roman" pitchFamily="18" charset="0"/>
              </a:rPr>
              <a:t> материалов предполагает: </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 возможность разнообразного использования различных составляющих предметной среды, например, детской мебели, матов, мягких модулей, ширм и т.д.; </a:t>
            </a:r>
          </a:p>
          <a:p>
            <a:r>
              <a:rPr lang="ru-RU" dirty="0" smtClean="0">
                <a:latin typeface="Times New Roman" pitchFamily="18" charset="0"/>
                <a:cs typeface="Times New Roman" pitchFamily="18" charset="0"/>
              </a:rPr>
              <a:t>-наличие в группе полифункциональных (не обладающих жестко закрепленным способом употребления) предметов, в том числе природных материалов, пригодных для использования в разных видах детской активности (в том числе в качестве предметов-заместителей в детской игре). </a:t>
            </a:r>
          </a:p>
          <a:p>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Вариативность среды предполагает: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 наличие в нашей группе различных пространств (для игры, конструирования, уединения и пр.), а также разнообразных материалов, игр, игрушек и оборудования, обеспечивающих свободный выбор детей; </a:t>
            </a:r>
          </a:p>
          <a:p>
            <a:r>
              <a:rPr lang="ru-RU" dirty="0" smtClean="0">
                <a:latin typeface="Times New Roman" pitchFamily="18" charset="0"/>
                <a:cs typeface="Times New Roman" pitchFamily="18" charset="0"/>
              </a:rPr>
              <a:t>периодическую сменяемость игрового материала, появление новых предметов, стимулирующих игровую, двигательную, познавательную и исследовательскую активность детей. </a:t>
            </a:r>
          </a:p>
          <a:p>
            <a:r>
              <a:rPr lang="ru-RU" dirty="0">
                <a:latin typeface="Times New Roman" pitchFamily="18" charset="0"/>
                <a:cs typeface="Times New Roman" pitchFamily="18" charset="0"/>
              </a:rPr>
              <a:t>•</a:t>
            </a:r>
            <a:r>
              <a:rPr lang="ru-RU" b="1" dirty="0">
                <a:latin typeface="Times New Roman" pitchFamily="18" charset="0"/>
                <a:cs typeface="Times New Roman" pitchFamily="18" charset="0"/>
              </a:rPr>
              <a:t>Доступность среды предполагает: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 - доступность для детей, всех помещений, где осуществляется образовательная деятельность; </a:t>
            </a:r>
          </a:p>
          <a:p>
            <a:r>
              <a:rPr lang="ru-RU" dirty="0">
                <a:latin typeface="Times New Roman" pitchFamily="18" charset="0"/>
                <a:cs typeface="Times New Roman" pitchFamily="18" charset="0"/>
              </a:rPr>
              <a:t>- свободный доступ детей, к играм, игрушкам, материалам, пособиям, обеспечивающим все основные виды детской активности; </a:t>
            </a:r>
          </a:p>
          <a:p>
            <a:r>
              <a:rPr lang="ru-RU" dirty="0">
                <a:latin typeface="Times New Roman" pitchFamily="18" charset="0"/>
                <a:cs typeface="Times New Roman" pitchFamily="18" charset="0"/>
              </a:rPr>
              <a:t>исправность и сохранность материалов и оборудования. </a:t>
            </a:r>
          </a:p>
          <a:p>
            <a:endParaRPr lang="ru-RU" dirty="0" smtClean="0">
              <a:latin typeface="Times New Roman" pitchFamily="18" charset="0"/>
              <a:cs typeface="Times New Roman" pitchFamily="18" charset="0"/>
            </a:endParaRPr>
          </a:p>
        </p:txBody>
      </p:sp>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8" name="TextBox 7"/>
          <p:cNvSpPr txBox="1"/>
          <p:nvPr/>
        </p:nvSpPr>
        <p:spPr>
          <a:xfrm>
            <a:off x="395536" y="285728"/>
            <a:ext cx="8462743" cy="7294305"/>
          </a:xfrm>
          <a:prstGeom prst="rect">
            <a:avLst/>
          </a:prstGeom>
          <a:noFill/>
        </p:spPr>
        <p:txBody>
          <a:bodyPr wrap="square" rtlCol="0">
            <a:spAutoFit/>
          </a:bodyPr>
          <a:lstStyle/>
          <a:p>
            <a:pPr marL="285750" indent="-285750">
              <a:buFont typeface="Arial" pitchFamily="34" charset="0"/>
              <a:buChar char="•"/>
            </a:pPr>
            <a:r>
              <a:rPr lang="ru-RU" b="1" dirty="0" smtClean="0">
                <a:latin typeface="Times New Roman" pitchFamily="18" charset="0"/>
                <a:cs typeface="Times New Roman" pitchFamily="18" charset="0"/>
              </a:rPr>
              <a:t>Безопасность предметно-пространственной среды предполагает </a:t>
            </a:r>
            <a:r>
              <a:rPr lang="ru-RU" dirty="0" smtClean="0">
                <a:latin typeface="Times New Roman" pitchFamily="18" charset="0"/>
                <a:cs typeface="Times New Roman" pitchFamily="18" charset="0"/>
              </a:rPr>
              <a:t>соответствие всех ее элементов требованиям по обеспечению надежности и безопасности их использовании. </a:t>
            </a:r>
          </a:p>
          <a:p>
            <a:r>
              <a:rPr lang="ru-RU" b="1" dirty="0" smtClean="0">
                <a:latin typeface="Times New Roman" pitchFamily="18" charset="0"/>
                <a:cs typeface="Times New Roman" pitchFamily="18" charset="0"/>
              </a:rPr>
              <a:t>Развивающая </a:t>
            </a:r>
            <a:r>
              <a:rPr lang="ru-RU" b="1" dirty="0">
                <a:latin typeface="Times New Roman" pitchFamily="18" charset="0"/>
                <a:cs typeface="Times New Roman" pitchFamily="18" charset="0"/>
              </a:rPr>
              <a:t>предметно-пространственная среда в нашей группе создана таким образом, чтобы предоставить ребенку возможность самостоятельно делать выбор. </a:t>
            </a:r>
            <a:r>
              <a:rPr lang="ru-RU" dirty="0">
                <a:latin typeface="Times New Roman" pitchFamily="18" charset="0"/>
                <a:cs typeface="Times New Roman" pitchFamily="18" charset="0"/>
              </a:rPr>
              <a:t>Широко используя пространство группового помещения, в основе построения использован метод «зонирования». Игровой и учебный материал разнообразен, эстетичен и доступен, удобно расположен в разных центрах занятий детей по интересам. </a:t>
            </a:r>
            <a:endParaRPr lang="ru-RU" dirty="0" smtClean="0">
              <a:latin typeface="Times New Roman" pitchFamily="18" charset="0"/>
              <a:cs typeface="Times New Roman" pitchFamily="18" charset="0"/>
            </a:endParaRPr>
          </a:p>
          <a:p>
            <a:r>
              <a:rPr lang="ru-RU" dirty="0">
                <a:latin typeface="Times New Roman" pitchFamily="18" charset="0"/>
                <a:cs typeface="Times New Roman" pitchFamily="18" charset="0"/>
              </a:rPr>
              <a:t>Учитывая, что игра является ведущей деятельностью ребенка, развитию игровой деятельности дошкольников в нашей группе уделяется особое внимание. Поэтому </a:t>
            </a:r>
            <a:r>
              <a:rPr lang="ru-RU" b="1" dirty="0">
                <a:latin typeface="Times New Roman" pitchFamily="18" charset="0"/>
                <a:cs typeface="Times New Roman" pitchFamily="18" charset="0"/>
              </a:rPr>
              <a:t>в центре «сюжетно – ролевая игр</a:t>
            </a:r>
            <a:r>
              <a:rPr lang="ru-RU" dirty="0">
                <a:latin typeface="Times New Roman" pitchFamily="18" charset="0"/>
                <a:cs typeface="Times New Roman" pitchFamily="18" charset="0"/>
              </a:rPr>
              <a:t>а» созданы условия для популярных </a:t>
            </a:r>
            <a:r>
              <a:rPr lang="ru-RU" dirty="0" smtClean="0">
                <a:latin typeface="Times New Roman" pitchFamily="18" charset="0"/>
                <a:cs typeface="Times New Roman" pitchFamily="18" charset="0"/>
              </a:rPr>
              <a:t>у современных </a:t>
            </a:r>
            <a:r>
              <a:rPr lang="ru-RU" dirty="0">
                <a:latin typeface="Times New Roman" pitchFamily="18" charset="0"/>
                <a:cs typeface="Times New Roman" pitchFamily="18" charset="0"/>
              </a:rPr>
              <a:t>дошкольников сюжетных игр</a:t>
            </a:r>
            <a:r>
              <a:rPr lang="ru-RU" dirty="0" smtClean="0">
                <a:latin typeface="Times New Roman" pitchFamily="18" charset="0"/>
                <a:cs typeface="Times New Roman" pitchFamily="18" charset="0"/>
              </a:rPr>
              <a:t>.</a:t>
            </a:r>
          </a:p>
          <a:p>
            <a:r>
              <a:rPr lang="ru-RU" dirty="0">
                <a:latin typeface="Times New Roman" pitchFamily="18" charset="0"/>
                <a:cs typeface="Times New Roman" pitchFamily="18" charset="0"/>
              </a:rPr>
              <a:t>Способности к анализу и синтезу, к выводам и обобщениям формируются у детей в разных ситуациях. Пространственная среда организована таким образом, что предоставляет детям возможность для самостоятельного изучения окружающих предметов. Дети самостоятельно подбирают обстановку, облагораживают ее, внося свой посильный труд. Гибкое «зонирование» создает условие для уединения и объединения детей по интересам, помогает нам совершенствовать работу с </a:t>
            </a:r>
            <a:r>
              <a:rPr lang="ru-RU" dirty="0" smtClean="0">
                <a:latin typeface="Times New Roman" pitchFamily="18" charset="0"/>
                <a:cs typeface="Times New Roman" pitchFamily="18" charset="0"/>
              </a:rPr>
              <a:t>воспитанникам.</a:t>
            </a:r>
            <a:endParaRPr lang="ru-RU" dirty="0">
              <a:latin typeface="Times New Roman" pitchFamily="18" charset="0"/>
              <a:cs typeface="Times New Roman" pitchFamily="18" charset="0"/>
            </a:endParaRPr>
          </a:p>
          <a:p>
            <a:r>
              <a:rPr lang="ru-RU" b="1" dirty="0" smtClean="0">
                <a:latin typeface="Times New Roman" pitchFamily="18" charset="0"/>
                <a:cs typeface="Times New Roman" pitchFamily="18" charset="0"/>
              </a:rPr>
              <a:t>Мы </a:t>
            </a:r>
            <a:r>
              <a:rPr lang="ru-RU" b="1" dirty="0">
                <a:latin typeface="Times New Roman" pitchFamily="18" charset="0"/>
                <a:cs typeface="Times New Roman" pitchFamily="18" charset="0"/>
              </a:rPr>
              <a:t>обозначили несколько основных центров, в каждом из которых содержится достаточное количество материалов для познания, исследования и игры.</a:t>
            </a:r>
          </a:p>
          <a:p>
            <a:endParaRPr lang="ru-RU"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pic>
        <p:nvPicPr>
          <p:cNvPr id="28674" name="Picture 2"/>
          <p:cNvPicPr>
            <a:picLocks noChangeAspect="1" noChangeArrowheads="1"/>
          </p:cNvPicPr>
          <p:nvPr/>
        </p:nvPicPr>
        <p:blipFill>
          <a:blip r:embed="rId3" cstate="print"/>
          <a:srcRect/>
          <a:stretch>
            <a:fillRect/>
          </a:stretch>
        </p:blipFill>
        <p:spPr bwMode="auto">
          <a:xfrm>
            <a:off x="500034" y="285728"/>
            <a:ext cx="2114550" cy="2162175"/>
          </a:xfrm>
          <a:prstGeom prst="rect">
            <a:avLst/>
          </a:prstGeom>
          <a:noFill/>
          <a:ln w="9525">
            <a:noFill/>
            <a:miter lim="800000"/>
            <a:headEnd/>
            <a:tailEnd/>
          </a:ln>
          <a:effectLst/>
        </p:spPr>
      </p:pic>
      <p:sp>
        <p:nvSpPr>
          <p:cNvPr id="10" name="TextBox 9"/>
          <p:cNvSpPr txBox="1"/>
          <p:nvPr/>
        </p:nvSpPr>
        <p:spPr>
          <a:xfrm>
            <a:off x="2928926" y="642918"/>
            <a:ext cx="5500726" cy="2831544"/>
          </a:xfrm>
          <a:prstGeom prst="rect">
            <a:avLst/>
          </a:prstGeom>
          <a:noFill/>
        </p:spPr>
        <p:txBody>
          <a:bodyPr wrap="square" rtlCol="0">
            <a:spAutoFit/>
          </a:bodyPr>
          <a:lstStyle/>
          <a:p>
            <a:endParaRPr lang="ru-RU" dirty="0" smtClean="0"/>
          </a:p>
          <a:p>
            <a:pPr algn="ctr"/>
            <a:r>
              <a:rPr lang="ru-RU" sz="4000" b="1" i="1" dirty="0" smtClean="0">
                <a:solidFill>
                  <a:srgbClr val="000099"/>
                </a:solidFill>
                <a:latin typeface="Monotype Corsiva" pitchFamily="66" charset="0"/>
              </a:rPr>
              <a:t>Творческая </a:t>
            </a:r>
          </a:p>
          <a:p>
            <a:pPr algn="ctr"/>
            <a:r>
              <a:rPr lang="ru-RU" sz="4000" b="1" i="1" dirty="0" smtClean="0">
                <a:solidFill>
                  <a:srgbClr val="000099"/>
                </a:solidFill>
                <a:latin typeface="Monotype Corsiva" pitchFamily="66" charset="0"/>
              </a:rPr>
              <a:t>самостоятельная </a:t>
            </a:r>
          </a:p>
          <a:p>
            <a:pPr algn="ctr"/>
            <a:r>
              <a:rPr lang="ru-RU" sz="4000" b="1" i="1" dirty="0" smtClean="0">
                <a:solidFill>
                  <a:srgbClr val="000099"/>
                </a:solidFill>
                <a:latin typeface="Monotype Corsiva" pitchFamily="66" charset="0"/>
              </a:rPr>
              <a:t>деятельность </a:t>
            </a:r>
          </a:p>
          <a:p>
            <a:pPr algn="ctr"/>
            <a:r>
              <a:rPr lang="ru-RU" sz="4000" b="1" i="1" dirty="0" smtClean="0">
                <a:solidFill>
                  <a:srgbClr val="000099"/>
                </a:solidFill>
                <a:latin typeface="Monotype Corsiva" pitchFamily="66" charset="0"/>
              </a:rPr>
              <a:t>детей</a:t>
            </a:r>
            <a:endParaRPr lang="ru-RU" sz="4000" i="1" dirty="0">
              <a:solidFill>
                <a:srgbClr val="000099"/>
              </a:solidFill>
              <a:latin typeface="Monotype Corsiva" pitchFamily="66" charset="0"/>
            </a:endParaRPr>
          </a:p>
        </p:txBody>
      </p:sp>
      <p:pic>
        <p:nvPicPr>
          <p:cNvPr id="28675" name="Picture 3"/>
          <p:cNvPicPr>
            <a:picLocks noChangeAspect="1" noChangeArrowheads="1"/>
          </p:cNvPicPr>
          <p:nvPr/>
        </p:nvPicPr>
        <p:blipFill>
          <a:blip r:embed="rId4" cstate="print"/>
          <a:srcRect/>
          <a:stretch>
            <a:fillRect/>
          </a:stretch>
        </p:blipFill>
        <p:spPr bwMode="auto">
          <a:xfrm>
            <a:off x="785786" y="3714752"/>
            <a:ext cx="2486025" cy="1838325"/>
          </a:xfrm>
          <a:prstGeom prst="rect">
            <a:avLst/>
          </a:prstGeom>
          <a:noFill/>
          <a:ln w="9525">
            <a:noFill/>
            <a:miter lim="800000"/>
            <a:headEnd/>
            <a:tailEnd/>
          </a:ln>
          <a:effectLst/>
        </p:spPr>
      </p:pic>
      <p:pic>
        <p:nvPicPr>
          <p:cNvPr id="28676" name="Picture 4"/>
          <p:cNvPicPr>
            <a:picLocks noChangeAspect="1" noChangeArrowheads="1"/>
          </p:cNvPicPr>
          <p:nvPr/>
        </p:nvPicPr>
        <p:blipFill>
          <a:blip r:embed="rId5" cstate="print"/>
          <a:srcRect/>
          <a:stretch>
            <a:fillRect/>
          </a:stretch>
        </p:blipFill>
        <p:spPr bwMode="auto">
          <a:xfrm>
            <a:off x="3714744" y="4286256"/>
            <a:ext cx="2143125" cy="2143125"/>
          </a:xfrm>
          <a:prstGeom prst="rect">
            <a:avLst/>
          </a:prstGeom>
          <a:noFill/>
          <a:ln w="9525">
            <a:noFill/>
            <a:miter lim="800000"/>
            <a:headEnd/>
            <a:tailEnd/>
          </a:ln>
          <a:effectLst/>
        </p:spPr>
      </p:pic>
      <p:pic>
        <p:nvPicPr>
          <p:cNvPr id="28677" name="Picture 5"/>
          <p:cNvPicPr>
            <a:picLocks noChangeAspect="1" noChangeArrowheads="1"/>
          </p:cNvPicPr>
          <p:nvPr/>
        </p:nvPicPr>
        <p:blipFill>
          <a:blip r:embed="rId6" cstate="print"/>
          <a:srcRect/>
          <a:stretch>
            <a:fillRect/>
          </a:stretch>
        </p:blipFill>
        <p:spPr bwMode="auto">
          <a:xfrm>
            <a:off x="6429388" y="3857628"/>
            <a:ext cx="2457450" cy="185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15470" y="401"/>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TextBox 5"/>
          <p:cNvSpPr txBox="1"/>
          <p:nvPr/>
        </p:nvSpPr>
        <p:spPr>
          <a:xfrm>
            <a:off x="3071802" y="357166"/>
            <a:ext cx="2928958" cy="584775"/>
          </a:xfrm>
          <a:prstGeom prst="rect">
            <a:avLst/>
          </a:prstGeom>
          <a:noFill/>
        </p:spPr>
        <p:txBody>
          <a:bodyPr wrap="square" rtlCol="0">
            <a:spAutoFit/>
          </a:bodyPr>
          <a:lstStyle/>
          <a:p>
            <a:r>
              <a:rPr lang="ru-RU" sz="3200" b="1" i="1" dirty="0" smtClean="0">
                <a:solidFill>
                  <a:srgbClr val="002060"/>
                </a:solidFill>
                <a:latin typeface="Georgia" pitchFamily="18" charset="0"/>
              </a:rPr>
              <a:t>Раздевалка</a:t>
            </a:r>
            <a:endParaRPr lang="ru-RU" sz="3200" b="1" i="1" dirty="0">
              <a:solidFill>
                <a:srgbClr val="002060"/>
              </a:solidFill>
              <a:latin typeface="Georgia" pitchFamily="18" charset="0"/>
            </a:endParaRPr>
          </a:p>
        </p:txBody>
      </p:sp>
      <p:sp>
        <p:nvSpPr>
          <p:cNvPr id="8" name="TextBox 7"/>
          <p:cNvSpPr txBox="1"/>
          <p:nvPr/>
        </p:nvSpPr>
        <p:spPr>
          <a:xfrm>
            <a:off x="5643570" y="1438815"/>
            <a:ext cx="3515900" cy="2862322"/>
          </a:xfrm>
          <a:prstGeom prst="rect">
            <a:avLst/>
          </a:prstGeom>
          <a:noFill/>
        </p:spPr>
        <p:txBody>
          <a:bodyPr wrap="square" rtlCol="0">
            <a:spAutoFit/>
          </a:bodyPr>
          <a:lstStyle/>
          <a:p>
            <a:r>
              <a:rPr lang="ru-RU" b="1" dirty="0" smtClean="0">
                <a:solidFill>
                  <a:srgbClr val="002060"/>
                </a:solidFill>
                <a:latin typeface="Times New Roman" pitchFamily="18" charset="0"/>
                <a:cs typeface="Times New Roman" pitchFamily="18" charset="0"/>
              </a:rPr>
              <a:t>Девчонки наши и мальчишки</a:t>
            </a:r>
          </a:p>
          <a:p>
            <a:r>
              <a:rPr lang="ru-RU" b="1" dirty="0" smtClean="0">
                <a:solidFill>
                  <a:srgbClr val="002060"/>
                </a:solidFill>
                <a:latin typeface="Times New Roman" pitchFamily="18" charset="0"/>
                <a:cs typeface="Times New Roman" pitchFamily="18" charset="0"/>
              </a:rPr>
              <a:t>Хранят здесь в шкафчиках пальтишки,</a:t>
            </a:r>
          </a:p>
          <a:p>
            <a:r>
              <a:rPr lang="ru-RU" b="1" dirty="0" smtClean="0">
                <a:solidFill>
                  <a:srgbClr val="002060"/>
                </a:solidFill>
                <a:latin typeface="Times New Roman" pitchFamily="18" charset="0"/>
                <a:cs typeface="Times New Roman" pitchFamily="18" charset="0"/>
              </a:rPr>
              <a:t>Плащи, сапожки и зонты,</a:t>
            </a:r>
          </a:p>
          <a:p>
            <a:r>
              <a:rPr lang="ru-RU" b="1" dirty="0" smtClean="0">
                <a:solidFill>
                  <a:srgbClr val="002060"/>
                </a:solidFill>
                <a:latin typeface="Times New Roman" pitchFamily="18" charset="0"/>
                <a:cs typeface="Times New Roman" pitchFamily="18" charset="0"/>
              </a:rPr>
              <a:t>Носки, колготки и штанишки.</a:t>
            </a:r>
          </a:p>
          <a:p>
            <a:r>
              <a:rPr lang="ru-RU" b="1" dirty="0" smtClean="0">
                <a:solidFill>
                  <a:srgbClr val="002060"/>
                </a:solidFill>
                <a:latin typeface="Times New Roman" pitchFamily="18" charset="0"/>
                <a:cs typeface="Times New Roman" pitchFamily="18" charset="0"/>
              </a:rPr>
              <a:t>На каждом шкафчике – картинка</a:t>
            </a:r>
          </a:p>
          <a:p>
            <a:r>
              <a:rPr lang="ru-RU" b="1" dirty="0" smtClean="0">
                <a:solidFill>
                  <a:srgbClr val="002060"/>
                </a:solidFill>
                <a:latin typeface="Times New Roman" pitchFamily="18" charset="0"/>
                <a:cs typeface="Times New Roman" pitchFamily="18" charset="0"/>
              </a:rPr>
              <a:t>Для Саши, Оли и </a:t>
            </a:r>
            <a:r>
              <a:rPr lang="ru-RU" b="1" dirty="0" err="1" smtClean="0">
                <a:solidFill>
                  <a:srgbClr val="002060"/>
                </a:solidFill>
                <a:latin typeface="Times New Roman" pitchFamily="18" charset="0"/>
                <a:cs typeface="Times New Roman" pitchFamily="18" charset="0"/>
              </a:rPr>
              <a:t>Аринки</a:t>
            </a:r>
            <a:r>
              <a:rPr lang="ru-RU" b="1" dirty="0" smtClean="0">
                <a:solidFill>
                  <a:srgbClr val="002060"/>
                </a:solidFill>
                <a:latin typeface="Times New Roman" pitchFamily="18" charset="0"/>
                <a:cs typeface="Times New Roman" pitchFamily="18" charset="0"/>
              </a:rPr>
              <a:t>.</a:t>
            </a:r>
          </a:p>
          <a:p>
            <a:r>
              <a:rPr lang="ru-RU" b="1" dirty="0" smtClean="0">
                <a:solidFill>
                  <a:srgbClr val="002060"/>
                </a:solidFill>
                <a:latin typeface="Times New Roman" pitchFamily="18" charset="0"/>
                <a:cs typeface="Times New Roman" pitchFamily="18" charset="0"/>
              </a:rPr>
              <a:t>Залог здоровья – чистота</a:t>
            </a:r>
          </a:p>
          <a:p>
            <a:r>
              <a:rPr lang="ru-RU" b="1" dirty="0" smtClean="0">
                <a:solidFill>
                  <a:srgbClr val="002060"/>
                </a:solidFill>
                <a:latin typeface="Times New Roman" pitchFamily="18" charset="0"/>
                <a:cs typeface="Times New Roman" pitchFamily="18" charset="0"/>
              </a:rPr>
              <a:t>И в раздевалке – красота! </a:t>
            </a:r>
            <a:endParaRPr lang="ru-RU" b="1" dirty="0">
              <a:solidFill>
                <a:srgbClr val="002060"/>
              </a:solidFill>
              <a:latin typeface="Times New Roman" pitchFamily="18" charset="0"/>
              <a:cs typeface="Times New Roman" pitchFamily="18" charset="0"/>
            </a:endParaRPr>
          </a:p>
        </p:txBody>
      </p:sp>
      <p:sp>
        <p:nvSpPr>
          <p:cNvPr id="10" name="TextBox 9"/>
          <p:cNvSpPr txBox="1"/>
          <p:nvPr/>
        </p:nvSpPr>
        <p:spPr>
          <a:xfrm>
            <a:off x="499544" y="5000636"/>
            <a:ext cx="8175852" cy="1920526"/>
          </a:xfrm>
          <a:prstGeom prst="rect">
            <a:avLst/>
          </a:prstGeom>
          <a:noFill/>
        </p:spPr>
        <p:txBody>
          <a:bodyPr wrap="square" rtlCol="0">
            <a:spAutoFit/>
          </a:bodyPr>
          <a:lstStyle/>
          <a:p>
            <a:pPr>
              <a:lnSpc>
                <a:spcPct val="80000"/>
              </a:lnSpc>
            </a:pPr>
            <a:r>
              <a:rPr lang="ru-RU" dirty="0" smtClean="0">
                <a:latin typeface="Times New Roman" pitchFamily="18" charset="0"/>
                <a:cs typeface="Times New Roman" pitchFamily="18" charset="0"/>
              </a:rPr>
              <a:t>В приемной эстетически  оформлена информация для родителей:</a:t>
            </a:r>
          </a:p>
          <a:p>
            <a:pPr>
              <a:lnSpc>
                <a:spcPct val="80000"/>
              </a:lnSpc>
            </a:pPr>
            <a:r>
              <a:rPr lang="ru-RU" dirty="0" smtClean="0">
                <a:latin typeface="Times New Roman" pitchFamily="18" charset="0"/>
                <a:cs typeface="Times New Roman" pitchFamily="18" charset="0"/>
              </a:rPr>
              <a:t> сетка занятий; режим дня; антропометрия; список детей группы; с вашими детьми работают; объявления; рекомендации специалистов; советы и консультации для родителей;«Поздравляем»; Грамоты достижений группы; выставка фотографий « Наши будни и праздники», альбом фотографий «Наше счастливое детство», книга «Отзывов и предложений», информация «Мы изучаем», стенд «Меню».</a:t>
            </a:r>
          </a:p>
          <a:p>
            <a:endParaRPr lang="ru-RU" dirty="0">
              <a:latin typeface="Times New Roman" pitchFamily="18" charset="0"/>
              <a:cs typeface="Times New Roman" pitchFamily="18" charset="0"/>
            </a:endParaRPr>
          </a:p>
        </p:txBody>
      </p:sp>
      <p:pic>
        <p:nvPicPr>
          <p:cNvPr id="14" name="Рисунок 13" descr="IMG__201611326__091249.jpg"/>
          <p:cNvPicPr>
            <a:picLocks noChangeAspect="1"/>
          </p:cNvPicPr>
          <p:nvPr/>
        </p:nvPicPr>
        <p:blipFill>
          <a:blip r:embed="rId3" cstate="print"/>
          <a:stretch>
            <a:fillRect/>
          </a:stretch>
        </p:blipFill>
        <p:spPr>
          <a:xfrm>
            <a:off x="214282" y="214290"/>
            <a:ext cx="2690833" cy="2018125"/>
          </a:xfrm>
          <a:prstGeom prst="rect">
            <a:avLst/>
          </a:prstGeom>
        </p:spPr>
      </p:pic>
      <p:pic>
        <p:nvPicPr>
          <p:cNvPr id="15" name="Рисунок 14" descr="IMG__201611326__091035.jpg"/>
          <p:cNvPicPr>
            <a:picLocks noChangeAspect="1"/>
          </p:cNvPicPr>
          <p:nvPr/>
        </p:nvPicPr>
        <p:blipFill>
          <a:blip r:embed="rId4" cstate="print"/>
          <a:stretch>
            <a:fillRect/>
          </a:stretch>
        </p:blipFill>
        <p:spPr>
          <a:xfrm>
            <a:off x="214282" y="2357430"/>
            <a:ext cx="2643206" cy="2285967"/>
          </a:xfrm>
          <a:prstGeom prst="rect">
            <a:avLst/>
          </a:prstGeom>
        </p:spPr>
      </p:pic>
      <p:pic>
        <p:nvPicPr>
          <p:cNvPr id="16" name="Рисунок 15" descr="IMG__201611326__091632.jpg"/>
          <p:cNvPicPr>
            <a:picLocks noChangeAspect="1"/>
          </p:cNvPicPr>
          <p:nvPr/>
        </p:nvPicPr>
        <p:blipFill>
          <a:blip r:embed="rId5" cstate="print"/>
          <a:stretch>
            <a:fillRect/>
          </a:stretch>
        </p:blipFill>
        <p:spPr>
          <a:xfrm>
            <a:off x="2928926" y="1428736"/>
            <a:ext cx="2643206" cy="260168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8" name="Заголовок 7"/>
          <p:cNvSpPr>
            <a:spLocks noGrp="1"/>
          </p:cNvSpPr>
          <p:nvPr>
            <p:ph type="title"/>
          </p:nvPr>
        </p:nvSpPr>
        <p:spPr>
          <a:xfrm>
            <a:off x="356589" y="190713"/>
            <a:ext cx="4143973" cy="928694"/>
          </a:xfrm>
        </p:spPr>
        <p:txBody>
          <a:bodyPr>
            <a:noAutofit/>
          </a:bodyPr>
          <a:lstStyle/>
          <a:p>
            <a:r>
              <a:rPr lang="ru-RU" sz="2400" i="1" dirty="0" smtClean="0">
                <a:solidFill>
                  <a:srgbClr val="002060"/>
                </a:solidFill>
                <a:latin typeface="Georgia" pitchFamily="18" charset="0"/>
              </a:rPr>
              <a:t>Оформлена выставка детского творчества</a:t>
            </a:r>
            <a:endParaRPr lang="ru-RU" sz="2400" i="1" dirty="0">
              <a:solidFill>
                <a:srgbClr val="002060"/>
              </a:solidFill>
              <a:latin typeface="Georgia" pitchFamily="18" charset="0"/>
            </a:endParaRPr>
          </a:p>
        </p:txBody>
      </p:sp>
      <p:sp>
        <p:nvSpPr>
          <p:cNvPr id="11" name="Текст 10"/>
          <p:cNvSpPr>
            <a:spLocks noGrp="1"/>
          </p:cNvSpPr>
          <p:nvPr>
            <p:ph type="body" sz="half" idx="2"/>
          </p:nvPr>
        </p:nvSpPr>
        <p:spPr>
          <a:xfrm>
            <a:off x="457200" y="1428736"/>
            <a:ext cx="3008313" cy="4697427"/>
          </a:xfrm>
        </p:spPr>
        <p:txBody>
          <a:bodyPr/>
          <a:lstStyle/>
          <a:p>
            <a:pPr>
              <a:lnSpc>
                <a:spcPct val="90000"/>
              </a:lnSpc>
            </a:pPr>
            <a:r>
              <a:rPr lang="ru-RU" sz="1800" dirty="0" err="1" smtClean="0">
                <a:latin typeface="Times New Roman" pitchFamily="18" charset="0"/>
                <a:cs typeface="Times New Roman" pitchFamily="18" charset="0"/>
              </a:rPr>
              <a:t>Ввыставка</a:t>
            </a:r>
            <a:r>
              <a:rPr lang="ru-RU" sz="1800" dirty="0" smtClean="0">
                <a:latin typeface="Times New Roman" pitchFamily="18" charset="0"/>
                <a:cs typeface="Times New Roman" pitchFamily="18" charset="0"/>
              </a:rPr>
              <a:t> детских рисунков и аппликаций;</a:t>
            </a:r>
          </a:p>
          <a:p>
            <a:pPr>
              <a:lnSpc>
                <a:spcPct val="90000"/>
              </a:lnSpc>
            </a:pPr>
            <a:r>
              <a:rPr lang="ru-RU" sz="1800" dirty="0" smtClean="0">
                <a:latin typeface="Times New Roman" pitchFamily="18" charset="0"/>
                <a:cs typeface="Times New Roman" pitchFamily="18" charset="0"/>
              </a:rPr>
              <a:t>выставка поделок из пластилина и природного материала;</a:t>
            </a:r>
          </a:p>
          <a:p>
            <a:pPr>
              <a:lnSpc>
                <a:spcPct val="90000"/>
              </a:lnSpc>
            </a:pPr>
            <a:r>
              <a:rPr lang="ru-RU" sz="1800" dirty="0" smtClean="0">
                <a:latin typeface="Times New Roman" pitchFamily="18" charset="0"/>
                <a:cs typeface="Times New Roman" pitchFamily="18" charset="0"/>
              </a:rPr>
              <a:t>коллективные выставки детей и родителей.</a:t>
            </a:r>
          </a:p>
          <a:p>
            <a:endParaRPr lang="ru-RU" dirty="0"/>
          </a:p>
        </p:txBody>
      </p:sp>
      <p:pic>
        <p:nvPicPr>
          <p:cNvPr id="16" name="Содержимое 15" descr="IMG__201611326__091148.jpg"/>
          <p:cNvPicPr>
            <a:picLocks noGrp="1" noChangeAspect="1"/>
          </p:cNvPicPr>
          <p:nvPr>
            <p:ph idx="1"/>
          </p:nvPr>
        </p:nvPicPr>
        <p:blipFill>
          <a:blip r:embed="rId3" cstate="print"/>
          <a:stretch>
            <a:fillRect/>
          </a:stretch>
        </p:blipFill>
        <p:spPr>
          <a:xfrm>
            <a:off x="4857752" y="142852"/>
            <a:ext cx="4000528" cy="3047994"/>
          </a:xfrm>
        </p:spPr>
      </p:pic>
      <p:pic>
        <p:nvPicPr>
          <p:cNvPr id="17" name="Рисунок 16" descr="IMG__201611326__091517.jpg"/>
          <p:cNvPicPr>
            <a:picLocks noChangeAspect="1"/>
          </p:cNvPicPr>
          <p:nvPr/>
        </p:nvPicPr>
        <p:blipFill>
          <a:blip r:embed="rId4" cstate="print"/>
          <a:stretch>
            <a:fillRect/>
          </a:stretch>
        </p:blipFill>
        <p:spPr>
          <a:xfrm>
            <a:off x="4857752" y="3500438"/>
            <a:ext cx="3929090" cy="3092824"/>
          </a:xfrm>
          <a:prstGeom prst="rect">
            <a:avLst/>
          </a:prstGeom>
        </p:spPr>
      </p:pic>
      <p:pic>
        <p:nvPicPr>
          <p:cNvPr id="18" name="Рисунок 17" descr="IMG__201611326__091754.jpg"/>
          <p:cNvPicPr>
            <a:picLocks noChangeAspect="1"/>
          </p:cNvPicPr>
          <p:nvPr/>
        </p:nvPicPr>
        <p:blipFill>
          <a:blip r:embed="rId5" cstate="print"/>
          <a:stretch>
            <a:fillRect/>
          </a:stretch>
        </p:blipFill>
        <p:spPr>
          <a:xfrm>
            <a:off x="785786" y="3571875"/>
            <a:ext cx="3589729" cy="300039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16" name="Заголовок 15"/>
          <p:cNvSpPr>
            <a:spLocks noGrp="1"/>
          </p:cNvSpPr>
          <p:nvPr>
            <p:ph type="title"/>
          </p:nvPr>
        </p:nvSpPr>
        <p:spPr>
          <a:xfrm>
            <a:off x="457200" y="136513"/>
            <a:ext cx="8147248" cy="727058"/>
          </a:xfrm>
        </p:spPr>
        <p:txBody>
          <a:bodyPr>
            <a:normAutofit/>
          </a:bodyPr>
          <a:lstStyle/>
          <a:p>
            <a:pPr algn="ctr"/>
            <a:r>
              <a:rPr lang="ru-RU" sz="2800" i="1" dirty="0" smtClean="0">
                <a:solidFill>
                  <a:srgbClr val="002060"/>
                </a:solidFill>
                <a:latin typeface="Georgia" pitchFamily="18" charset="0"/>
              </a:rPr>
              <a:t>Уголок настроения </a:t>
            </a:r>
            <a:endParaRPr lang="ru-RU" sz="2800" i="1" dirty="0">
              <a:solidFill>
                <a:srgbClr val="002060"/>
              </a:solidFill>
              <a:latin typeface="Georgia" pitchFamily="18" charset="0"/>
            </a:endParaRPr>
          </a:p>
        </p:txBody>
      </p:sp>
      <p:sp>
        <p:nvSpPr>
          <p:cNvPr id="19" name="Текст 18"/>
          <p:cNvSpPr>
            <a:spLocks noGrp="1"/>
          </p:cNvSpPr>
          <p:nvPr>
            <p:ph type="body" sz="half" idx="2"/>
          </p:nvPr>
        </p:nvSpPr>
        <p:spPr>
          <a:xfrm>
            <a:off x="567513" y="1988840"/>
            <a:ext cx="3008313" cy="4691063"/>
          </a:xfrm>
        </p:spPr>
        <p:txBody>
          <a:bodyPr/>
          <a:lstStyle/>
          <a:p>
            <a:pPr>
              <a:buFont typeface="Arial" pitchFamily="34" charset="0"/>
              <a:buChar char="•"/>
            </a:pPr>
            <a:r>
              <a:rPr lang="ru-RU" sz="1800" dirty="0" smtClean="0">
                <a:latin typeface="Times New Roman" pitchFamily="18" charset="0"/>
                <a:cs typeface="Times New Roman" pitchFamily="18" charset="0"/>
              </a:rPr>
              <a:t>Игра «Мое настроение»;</a:t>
            </a:r>
          </a:p>
          <a:p>
            <a:pPr>
              <a:buFont typeface="Arial" pitchFamily="34" charset="0"/>
              <a:buChar char="•"/>
            </a:pPr>
            <a:r>
              <a:rPr lang="ru-RU" sz="1800" dirty="0" smtClean="0">
                <a:latin typeface="Times New Roman" pitchFamily="18" charset="0"/>
                <a:cs typeface="Times New Roman" pitchFamily="18" charset="0"/>
              </a:rPr>
              <a:t>Мешочки настроения;</a:t>
            </a:r>
          </a:p>
          <a:p>
            <a:pPr>
              <a:buFont typeface="Arial" pitchFamily="34" charset="0"/>
              <a:buChar char="•"/>
            </a:pPr>
            <a:r>
              <a:rPr lang="ru-RU" sz="1800" dirty="0" smtClean="0">
                <a:latin typeface="Times New Roman" pitchFamily="18" charset="0"/>
                <a:cs typeface="Times New Roman" pitchFamily="18" charset="0"/>
              </a:rPr>
              <a:t>«Подушка злости»;</a:t>
            </a:r>
          </a:p>
          <a:p>
            <a:pPr>
              <a:buFont typeface="Arial" pitchFamily="34" charset="0"/>
              <a:buChar char="•"/>
            </a:pPr>
            <a:r>
              <a:rPr lang="ru-RU" sz="1800" dirty="0" smtClean="0">
                <a:latin typeface="Times New Roman" pitchFamily="18" charset="0"/>
                <a:cs typeface="Times New Roman" pitchFamily="18" charset="0"/>
              </a:rPr>
              <a:t>Стаканчик для крика;</a:t>
            </a:r>
          </a:p>
          <a:p>
            <a:pPr>
              <a:buFont typeface="Arial" pitchFamily="34" charset="0"/>
              <a:buChar char="•"/>
            </a:pPr>
            <a:r>
              <a:rPr lang="ru-RU" sz="1800" dirty="0" smtClean="0">
                <a:latin typeface="Times New Roman" pitchFamily="18" charset="0"/>
                <a:cs typeface="Times New Roman" pitchFamily="18" charset="0"/>
              </a:rPr>
              <a:t>Фотоальбом  с семейными фотографиями;</a:t>
            </a:r>
          </a:p>
          <a:p>
            <a:pPr>
              <a:buFont typeface="Arial" pitchFamily="34" charset="0"/>
              <a:buChar char="•"/>
            </a:pPr>
            <a:r>
              <a:rPr lang="ru-RU" sz="1800" dirty="0" smtClean="0">
                <a:latin typeface="Times New Roman" pitchFamily="18" charset="0"/>
                <a:cs typeface="Times New Roman" pitchFamily="18" charset="0"/>
              </a:rPr>
              <a:t>Аудиозаписи (шум моря);</a:t>
            </a:r>
          </a:p>
          <a:p>
            <a:pPr>
              <a:buFont typeface="Arial" pitchFamily="34" charset="0"/>
              <a:buChar char="•"/>
            </a:pPr>
            <a:r>
              <a:rPr lang="ru-RU" sz="1800" dirty="0" smtClean="0">
                <a:latin typeface="Times New Roman" pitchFamily="18" charset="0"/>
                <a:cs typeface="Times New Roman" pitchFamily="18" charset="0"/>
              </a:rPr>
              <a:t>Настольные дидактические игры «Что такое хорошо? Что такое плохо?»;</a:t>
            </a:r>
          </a:p>
          <a:p>
            <a:pPr>
              <a:buFont typeface="Arial" pitchFamily="34" charset="0"/>
              <a:buChar char="•"/>
            </a:pPr>
            <a:r>
              <a:rPr lang="ru-RU" sz="1800" dirty="0" smtClean="0">
                <a:latin typeface="Times New Roman" pitchFamily="18" charset="0"/>
                <a:cs typeface="Times New Roman" pitchFamily="18" charset="0"/>
              </a:rPr>
              <a:t>Игра «</a:t>
            </a:r>
            <a:r>
              <a:rPr lang="ru-RU" sz="1800" dirty="0" err="1" smtClean="0">
                <a:latin typeface="Times New Roman" pitchFamily="18" charset="0"/>
                <a:cs typeface="Times New Roman" pitchFamily="18" charset="0"/>
              </a:rPr>
              <a:t>Твистер</a:t>
            </a:r>
            <a:r>
              <a:rPr lang="ru-RU" sz="1800" dirty="0" smtClean="0">
                <a:latin typeface="Times New Roman" pitchFamily="18" charset="0"/>
                <a:cs typeface="Times New Roman" pitchFamily="18" charset="0"/>
              </a:rPr>
              <a:t>»;</a:t>
            </a:r>
          </a:p>
          <a:p>
            <a:pPr>
              <a:buFont typeface="Arial" pitchFamily="34" charset="0"/>
              <a:buChar char="•"/>
            </a:pPr>
            <a:r>
              <a:rPr lang="ru-RU" sz="1800" dirty="0" smtClean="0">
                <a:latin typeface="Times New Roman" pitchFamily="18" charset="0"/>
                <a:cs typeface="Times New Roman" pitchFamily="18" charset="0"/>
              </a:rPr>
              <a:t>Сонные игрушки</a:t>
            </a:r>
          </a:p>
          <a:p>
            <a:endParaRPr lang="ru-RU" dirty="0"/>
          </a:p>
        </p:txBody>
      </p:sp>
      <p:pic>
        <p:nvPicPr>
          <p:cNvPr id="11" name="Содержимое 10" descr="IMG__201611327__031334.jpg"/>
          <p:cNvPicPr>
            <a:picLocks noGrp="1" noChangeAspect="1"/>
          </p:cNvPicPr>
          <p:nvPr>
            <p:ph idx="1"/>
          </p:nvPr>
        </p:nvPicPr>
        <p:blipFill>
          <a:blip r:embed="rId3" cstate="print"/>
          <a:stretch>
            <a:fillRect/>
          </a:stretch>
        </p:blipFill>
        <p:spPr>
          <a:xfrm>
            <a:off x="4716016" y="1772816"/>
            <a:ext cx="3969558" cy="4911741"/>
          </a:xfrm>
        </p:spPr>
      </p:pic>
      <p:sp>
        <p:nvSpPr>
          <p:cNvPr id="2" name="TextBox 1"/>
          <p:cNvSpPr txBox="1"/>
          <p:nvPr/>
        </p:nvSpPr>
        <p:spPr>
          <a:xfrm>
            <a:off x="467544" y="890269"/>
            <a:ext cx="8390736" cy="707886"/>
          </a:xfrm>
          <a:prstGeom prst="rect">
            <a:avLst/>
          </a:prstGeom>
          <a:noFill/>
        </p:spPr>
        <p:txBody>
          <a:bodyPr wrap="square" rtlCol="0">
            <a:spAutoFit/>
          </a:bodyPr>
          <a:lstStyle/>
          <a:p>
            <a:r>
              <a:rPr lang="ru-RU" sz="2000" b="1" dirty="0" smtClean="0">
                <a:solidFill>
                  <a:srgbClr val="002060"/>
                </a:solidFill>
                <a:latin typeface="Times New Roman" pitchFamily="18" charset="0"/>
                <a:cs typeface="Times New Roman" pitchFamily="18" charset="0"/>
              </a:rPr>
              <a:t>Цель: </a:t>
            </a:r>
            <a:r>
              <a:rPr lang="ru-RU" sz="2000" b="1" dirty="0">
                <a:solidFill>
                  <a:srgbClr val="002060"/>
                </a:solidFill>
                <a:latin typeface="Times New Roman" pitchFamily="18" charset="0"/>
                <a:cs typeface="Times New Roman" pitchFamily="18" charset="0"/>
              </a:rPr>
              <a:t>Сохранение психического здоровья воспитанников, возможность к уединению, сохранение эмоционального благополу</a:t>
            </a:r>
            <a:r>
              <a:rPr lang="ru-RU" sz="2000" b="1" dirty="0">
                <a:solidFill>
                  <a:schemeClr val="tx2">
                    <a:lumMod val="75000"/>
                  </a:schemeClr>
                </a:solidFill>
                <a:latin typeface="Times New Roman" pitchFamily="18" charset="0"/>
                <a:cs typeface="Times New Roman" pitchFamily="18" charset="0"/>
              </a:rPr>
              <a:t>чия</a:t>
            </a:r>
            <a:r>
              <a:rPr lang="ru-RU" sz="2000" dirty="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56bdf886f27a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267744" y="486770"/>
            <a:ext cx="4392488" cy="707886"/>
          </a:xfrm>
          <a:prstGeom prst="rect">
            <a:avLst/>
          </a:prstGeom>
          <a:noFill/>
        </p:spPr>
        <p:txBody>
          <a:bodyPr wrap="square" rtlCol="0">
            <a:spAutoFit/>
          </a:bodyPr>
          <a:lstStyle/>
          <a:p>
            <a:pPr algn="ctr"/>
            <a:r>
              <a:rPr lang="ru-RU" sz="4000" b="1" i="1" dirty="0" smtClean="0">
                <a:solidFill>
                  <a:srgbClr val="000099"/>
                </a:solidFill>
                <a:latin typeface="Monotype Corsiva" pitchFamily="66" charset="0"/>
              </a:rPr>
              <a:t>С  Вами  работают</a:t>
            </a:r>
            <a:endParaRPr lang="ru-RU" sz="4000" b="1" i="1" dirty="0">
              <a:solidFill>
                <a:srgbClr val="000099"/>
              </a:solidFill>
              <a:latin typeface="Monotype Corsiva" pitchFamily="66" charset="0"/>
            </a:endParaRPr>
          </a:p>
        </p:txBody>
      </p:sp>
      <p:sp>
        <p:nvSpPr>
          <p:cNvPr id="4" name="TextBox 3"/>
          <p:cNvSpPr txBox="1"/>
          <p:nvPr/>
        </p:nvSpPr>
        <p:spPr>
          <a:xfrm>
            <a:off x="2893207" y="1363933"/>
            <a:ext cx="4098186" cy="2246769"/>
          </a:xfrm>
          <a:prstGeom prst="rect">
            <a:avLst/>
          </a:prstGeom>
          <a:noFill/>
        </p:spPr>
        <p:txBody>
          <a:bodyPr wrap="square" rtlCol="0">
            <a:spAutoFit/>
          </a:bodyPr>
          <a:lstStyle/>
          <a:p>
            <a:r>
              <a:rPr lang="ru-RU" sz="2000" b="1" i="1" dirty="0" smtClean="0">
                <a:solidFill>
                  <a:srgbClr val="C00000"/>
                </a:solidFill>
                <a:latin typeface="Georgia" pitchFamily="18" charset="0"/>
              </a:rPr>
              <a:t>Мама ушла на работу,</a:t>
            </a:r>
          </a:p>
          <a:p>
            <a:r>
              <a:rPr lang="ru-RU" sz="2000" b="1" i="1" dirty="0" smtClean="0">
                <a:solidFill>
                  <a:srgbClr val="C00000"/>
                </a:solidFill>
                <a:latin typeface="Georgia" pitchFamily="18" charset="0"/>
              </a:rPr>
              <a:t>У мамы свои заботы,</a:t>
            </a:r>
          </a:p>
          <a:p>
            <a:r>
              <a:rPr lang="ru-RU" sz="2000" b="1" i="1" dirty="0" smtClean="0">
                <a:solidFill>
                  <a:srgbClr val="C00000"/>
                </a:solidFill>
                <a:latin typeface="Georgia" pitchFamily="18" charset="0"/>
              </a:rPr>
              <a:t>Но ты без  нее не грусти.</a:t>
            </a:r>
          </a:p>
          <a:p>
            <a:r>
              <a:rPr lang="ru-RU" sz="2000" b="1" i="1" dirty="0" smtClean="0">
                <a:solidFill>
                  <a:srgbClr val="C00000"/>
                </a:solidFill>
                <a:latin typeface="Georgia" pitchFamily="18" charset="0"/>
              </a:rPr>
              <a:t>С тобою идут по пути:</a:t>
            </a:r>
          </a:p>
          <a:p>
            <a:r>
              <a:rPr lang="ru-RU" sz="2000" b="1" i="1" dirty="0" smtClean="0">
                <a:solidFill>
                  <a:srgbClr val="C00000"/>
                </a:solidFill>
                <a:latin typeface="Georgia" pitchFamily="18" charset="0"/>
              </a:rPr>
              <a:t>Играют и песни поют,</a:t>
            </a:r>
          </a:p>
          <a:p>
            <a:r>
              <a:rPr lang="ru-RU" sz="2000" b="1" i="1" dirty="0" smtClean="0">
                <a:solidFill>
                  <a:srgbClr val="C00000"/>
                </a:solidFill>
                <a:latin typeface="Georgia" pitchFamily="18" charset="0"/>
              </a:rPr>
              <a:t>В обиду тебя не дают</a:t>
            </a:r>
          </a:p>
          <a:p>
            <a:r>
              <a:rPr lang="ru-RU" sz="2000" b="1" i="1" dirty="0" smtClean="0">
                <a:solidFill>
                  <a:srgbClr val="C00000"/>
                </a:solidFill>
                <a:latin typeface="Georgia" pitchFamily="18" charset="0"/>
              </a:rPr>
              <a:t>Твои   воспитатели!</a:t>
            </a:r>
            <a:endParaRPr lang="ru-RU" sz="2000" b="1" i="1" dirty="0">
              <a:solidFill>
                <a:srgbClr val="C00000"/>
              </a:solidFill>
              <a:latin typeface="Georgia" pitchFamily="18" charset="0"/>
            </a:endParaRPr>
          </a:p>
        </p:txBody>
      </p:sp>
      <p:sp>
        <p:nvSpPr>
          <p:cNvPr id="5" name="TextBox 4"/>
          <p:cNvSpPr txBox="1"/>
          <p:nvPr/>
        </p:nvSpPr>
        <p:spPr>
          <a:xfrm>
            <a:off x="1728474" y="4139237"/>
            <a:ext cx="2843526" cy="1600438"/>
          </a:xfrm>
          <a:prstGeom prst="rect">
            <a:avLst/>
          </a:prstGeom>
          <a:noFill/>
        </p:spPr>
        <p:txBody>
          <a:bodyPr wrap="square" rtlCol="0">
            <a:spAutoFit/>
          </a:bodyPr>
          <a:lstStyle/>
          <a:p>
            <a:r>
              <a:rPr lang="ru-RU" sz="1600" b="1" i="1" dirty="0" smtClean="0">
                <a:solidFill>
                  <a:srgbClr val="002060"/>
                </a:solidFill>
                <a:latin typeface="Georgia" pitchFamily="18" charset="0"/>
              </a:rPr>
              <a:t>Додонова </a:t>
            </a:r>
          </a:p>
          <a:p>
            <a:r>
              <a:rPr lang="ru-RU" sz="1600" b="1" i="1" dirty="0" smtClean="0">
                <a:solidFill>
                  <a:srgbClr val="002060"/>
                </a:solidFill>
                <a:latin typeface="Georgia" pitchFamily="18" charset="0"/>
              </a:rPr>
              <a:t>Марина Витальевна</a:t>
            </a:r>
          </a:p>
          <a:p>
            <a:r>
              <a:rPr lang="ru-RU" sz="1600" b="1" i="1" dirty="0" smtClean="0">
                <a:solidFill>
                  <a:srgbClr val="002060"/>
                </a:solidFill>
                <a:latin typeface="Georgia" pitchFamily="18" charset="0"/>
              </a:rPr>
              <a:t>Высшее образование</a:t>
            </a:r>
          </a:p>
          <a:p>
            <a:r>
              <a:rPr lang="ru-RU" sz="1600" b="1" i="1" dirty="0" smtClean="0">
                <a:solidFill>
                  <a:srgbClr val="002060"/>
                </a:solidFill>
                <a:latin typeface="Georgia" pitchFamily="18" charset="0"/>
              </a:rPr>
              <a:t>Категория: высшая</a:t>
            </a:r>
          </a:p>
          <a:p>
            <a:r>
              <a:rPr lang="ru-RU" sz="1600" b="1" i="1" dirty="0" smtClean="0">
                <a:solidFill>
                  <a:srgbClr val="002060"/>
                </a:solidFill>
                <a:latin typeface="Georgia" pitchFamily="18" charset="0"/>
              </a:rPr>
              <a:t>Стаж  работы: 22года </a:t>
            </a:r>
          </a:p>
          <a:p>
            <a:endParaRPr lang="ru-RU" b="1" dirty="0">
              <a:solidFill>
                <a:srgbClr val="002060"/>
              </a:solidFill>
              <a:latin typeface="Georgia" pitchFamily="18" charset="0"/>
            </a:endParaRPr>
          </a:p>
        </p:txBody>
      </p:sp>
      <p:sp>
        <p:nvSpPr>
          <p:cNvPr id="2" name="TextBox 1"/>
          <p:cNvSpPr txBox="1"/>
          <p:nvPr/>
        </p:nvSpPr>
        <p:spPr>
          <a:xfrm>
            <a:off x="4813497" y="4144550"/>
            <a:ext cx="2726044" cy="1077218"/>
          </a:xfrm>
          <a:prstGeom prst="rect">
            <a:avLst/>
          </a:prstGeom>
          <a:noFill/>
        </p:spPr>
        <p:txBody>
          <a:bodyPr wrap="square" rtlCol="0">
            <a:spAutoFit/>
          </a:bodyPr>
          <a:lstStyle/>
          <a:p>
            <a:r>
              <a:rPr lang="ru-RU" sz="1600" b="1" i="1" dirty="0" err="1" smtClean="0">
                <a:solidFill>
                  <a:srgbClr val="002060"/>
                </a:solidFill>
                <a:latin typeface="Georgia" pitchFamily="18" charset="0"/>
              </a:rPr>
              <a:t>Лильпуран</a:t>
            </a:r>
            <a:endParaRPr lang="ru-RU" sz="1600" b="1" i="1" dirty="0" smtClean="0">
              <a:solidFill>
                <a:srgbClr val="002060"/>
              </a:solidFill>
              <a:latin typeface="Georgia" pitchFamily="18" charset="0"/>
            </a:endParaRPr>
          </a:p>
          <a:p>
            <a:r>
              <a:rPr lang="ru-RU" sz="1600" b="1" i="1" dirty="0" smtClean="0">
                <a:solidFill>
                  <a:srgbClr val="002060"/>
                </a:solidFill>
                <a:latin typeface="Georgia" pitchFamily="18" charset="0"/>
              </a:rPr>
              <a:t>Анжелика Андреевна</a:t>
            </a:r>
          </a:p>
          <a:p>
            <a:r>
              <a:rPr lang="ru-RU" sz="1600" b="1" i="1" dirty="0" smtClean="0">
                <a:solidFill>
                  <a:srgbClr val="002060"/>
                </a:solidFill>
                <a:latin typeface="Georgia" pitchFamily="18" charset="0"/>
              </a:rPr>
              <a:t>Высшее образование</a:t>
            </a:r>
          </a:p>
          <a:p>
            <a:r>
              <a:rPr lang="ru-RU" sz="1600" b="1" i="1" dirty="0" smtClean="0">
                <a:solidFill>
                  <a:srgbClr val="002060"/>
                </a:solidFill>
                <a:latin typeface="Georgia" pitchFamily="18" charset="0"/>
              </a:rPr>
              <a:t>Стаж работы: 0 лет</a:t>
            </a:r>
            <a:endParaRPr lang="ru-RU" sz="1600" b="1" i="1" dirty="0">
              <a:solidFill>
                <a:srgbClr val="002060"/>
              </a:solidFill>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8" name="Заголовок 7"/>
          <p:cNvSpPr>
            <a:spLocks noGrp="1"/>
          </p:cNvSpPr>
          <p:nvPr>
            <p:ph type="title"/>
          </p:nvPr>
        </p:nvSpPr>
        <p:spPr>
          <a:xfrm>
            <a:off x="433344" y="861581"/>
            <a:ext cx="8424936" cy="1143008"/>
          </a:xfrm>
        </p:spPr>
        <p:txBody>
          <a:bodyPr>
            <a:noAutofit/>
          </a:bodyPr>
          <a:lstStyle/>
          <a:p>
            <a:pPr algn="ctr"/>
            <a:r>
              <a:rPr lang="ru-RU" sz="2800" i="1" dirty="0" smtClean="0">
                <a:solidFill>
                  <a:srgbClr val="002060"/>
                </a:solidFill>
                <a:latin typeface="Georgia" pitchFamily="18" charset="0"/>
              </a:rPr>
              <a:t>Центр  «Мы – спортсмены» </a:t>
            </a:r>
            <a:r>
              <a:rPr lang="ru-RU" sz="2800" i="1" dirty="0">
                <a:solidFill>
                  <a:schemeClr val="tx2">
                    <a:lumMod val="75000"/>
                  </a:schemeClr>
                </a:solidFill>
                <a:latin typeface="Georgia" pitchFamily="18" charset="0"/>
              </a:rPr>
              <a:t/>
            </a:r>
            <a:br>
              <a:rPr lang="ru-RU" sz="2800" i="1" dirty="0">
                <a:solidFill>
                  <a:schemeClr val="tx2">
                    <a:lumMod val="75000"/>
                  </a:schemeClr>
                </a:solidFill>
                <a:latin typeface="Georgia" pitchFamily="18" charset="0"/>
              </a:rPr>
            </a:br>
            <a:r>
              <a:rPr lang="ru-RU" sz="1800" dirty="0" smtClean="0">
                <a:solidFill>
                  <a:srgbClr val="002060"/>
                </a:solidFill>
                <a:latin typeface="Times New Roman" pitchFamily="18" charset="0"/>
                <a:cs typeface="Times New Roman" pitchFamily="18" charset="0"/>
              </a:rPr>
              <a:t>Цель: формирование основ двигательной культуры, </a:t>
            </a:r>
            <a:r>
              <a:rPr lang="ru-RU" sz="1800" dirty="0">
                <a:solidFill>
                  <a:srgbClr val="002060"/>
                </a:solidFill>
                <a:latin typeface="Times New Roman" pitchFamily="18" charset="0"/>
                <a:cs typeface="Times New Roman" pitchFamily="18" charset="0"/>
              </a:rPr>
              <a:t>р</a:t>
            </a:r>
            <a:r>
              <a:rPr lang="ru-RU" sz="1800" dirty="0" smtClean="0">
                <a:solidFill>
                  <a:srgbClr val="002060"/>
                </a:solidFill>
                <a:latin typeface="Times New Roman" pitchFamily="18" charset="0"/>
                <a:cs typeface="Times New Roman" pitchFamily="18" charset="0"/>
              </a:rPr>
              <a:t>асширение </a:t>
            </a:r>
            <a:r>
              <a:rPr lang="ru-RU" sz="1800" dirty="0">
                <a:solidFill>
                  <a:srgbClr val="002060"/>
                </a:solidFill>
                <a:latin typeface="Times New Roman" pitchFamily="18" charset="0"/>
                <a:cs typeface="Times New Roman" pitchFamily="18" charset="0"/>
              </a:rPr>
              <a:t>индивидуального двигательного опыта в самостоятельной </a:t>
            </a:r>
            <a:r>
              <a:rPr lang="ru-RU" sz="1800" dirty="0" smtClean="0">
                <a:solidFill>
                  <a:srgbClr val="002060"/>
                </a:solidFill>
                <a:latin typeface="Times New Roman" pitchFamily="18" charset="0"/>
                <a:cs typeface="Times New Roman" pitchFamily="18" charset="0"/>
              </a:rPr>
              <a:t>деятельности</a:t>
            </a:r>
            <a:r>
              <a:rPr lang="ru-RU" sz="1800" b="0" dirty="0" smtClean="0">
                <a:solidFill>
                  <a:srgbClr val="002060"/>
                </a:solidFill>
              </a:rPr>
              <a:t>, </a:t>
            </a:r>
            <a:r>
              <a:rPr lang="ru-RU" sz="1800" dirty="0" smtClean="0">
                <a:solidFill>
                  <a:srgbClr val="002060"/>
                </a:solidFill>
                <a:latin typeface="Times New Roman" pitchFamily="18" charset="0"/>
                <a:cs typeface="Times New Roman" pitchFamily="18" charset="0"/>
              </a:rPr>
              <a:t>укрепление и охрана здоровья детей. </a:t>
            </a:r>
            <a:br>
              <a:rPr lang="ru-RU" sz="1800" dirty="0" smtClean="0">
                <a:solidFill>
                  <a:srgbClr val="002060"/>
                </a:solidFill>
                <a:latin typeface="Times New Roman" pitchFamily="18" charset="0"/>
                <a:cs typeface="Times New Roman" pitchFamily="18" charset="0"/>
              </a:rPr>
            </a:br>
            <a:endParaRPr lang="ru-RU" sz="1800" dirty="0">
              <a:solidFill>
                <a:srgbClr val="002060"/>
              </a:solidFill>
              <a:latin typeface="Times New Roman" pitchFamily="18" charset="0"/>
              <a:cs typeface="Times New Roman" pitchFamily="18" charset="0"/>
            </a:endParaRPr>
          </a:p>
        </p:txBody>
      </p:sp>
      <p:sp>
        <p:nvSpPr>
          <p:cNvPr id="11" name="Текст 10"/>
          <p:cNvSpPr>
            <a:spLocks noGrp="1"/>
          </p:cNvSpPr>
          <p:nvPr>
            <p:ph type="body" sz="half" idx="2"/>
          </p:nvPr>
        </p:nvSpPr>
        <p:spPr>
          <a:xfrm>
            <a:off x="467544" y="1844824"/>
            <a:ext cx="4104456" cy="4697427"/>
          </a:xfrm>
        </p:spPr>
        <p:txBody>
          <a:bodyPr>
            <a:normAutofit fontScale="92500" lnSpcReduction="20000"/>
          </a:bodyPr>
          <a:lstStyle/>
          <a:p>
            <a:pPr>
              <a:lnSpc>
                <a:spcPct val="90000"/>
              </a:lnSpc>
            </a:pPr>
            <a:r>
              <a:rPr lang="ru-RU" sz="1900" dirty="0" smtClean="0">
                <a:latin typeface="Times New Roman" pitchFamily="18" charset="0"/>
                <a:cs typeface="Times New Roman" pitchFamily="18" charset="0"/>
              </a:rPr>
              <a:t>Мячи разных размеров и видов;</a:t>
            </a:r>
          </a:p>
          <a:p>
            <a:pPr>
              <a:lnSpc>
                <a:spcPct val="90000"/>
              </a:lnSpc>
            </a:pPr>
            <a:r>
              <a:rPr lang="ru-RU" sz="1900" dirty="0" smtClean="0">
                <a:latin typeface="Times New Roman" pitchFamily="18" charset="0"/>
                <a:cs typeface="Times New Roman" pitchFamily="18" charset="0"/>
              </a:rPr>
              <a:t>Кегли;</a:t>
            </a:r>
          </a:p>
          <a:p>
            <a:pPr>
              <a:lnSpc>
                <a:spcPct val="90000"/>
              </a:lnSpc>
            </a:pPr>
            <a:r>
              <a:rPr lang="ru-RU" sz="1900" dirty="0" smtClean="0">
                <a:latin typeface="Times New Roman" pitchFamily="18" charset="0"/>
                <a:cs typeface="Times New Roman" pitchFamily="18" charset="0"/>
              </a:rPr>
              <a:t>Флажки;</a:t>
            </a:r>
          </a:p>
          <a:p>
            <a:pPr>
              <a:lnSpc>
                <a:spcPct val="90000"/>
              </a:lnSpc>
            </a:pPr>
            <a:r>
              <a:rPr lang="ru-RU" sz="1900" dirty="0" smtClean="0">
                <a:latin typeface="Times New Roman" pitchFamily="18" charset="0"/>
                <a:cs typeface="Times New Roman" pitchFamily="18" charset="0"/>
              </a:rPr>
              <a:t>Скакалки;</a:t>
            </a:r>
          </a:p>
          <a:p>
            <a:pPr>
              <a:lnSpc>
                <a:spcPct val="90000"/>
              </a:lnSpc>
            </a:pPr>
            <a:r>
              <a:rPr lang="ru-RU" sz="1900" dirty="0" smtClean="0">
                <a:latin typeface="Times New Roman" pitchFamily="18" charset="0"/>
                <a:cs typeface="Times New Roman" pitchFamily="18" charset="0"/>
              </a:rPr>
              <a:t>Обручи;</a:t>
            </a:r>
          </a:p>
          <a:p>
            <a:pPr>
              <a:lnSpc>
                <a:spcPct val="90000"/>
              </a:lnSpc>
            </a:pPr>
            <a:r>
              <a:rPr lang="ru-RU" sz="1900" dirty="0" smtClean="0">
                <a:latin typeface="Times New Roman" pitchFamily="18" charset="0"/>
                <a:cs typeface="Times New Roman" pitchFamily="18" charset="0"/>
              </a:rPr>
              <a:t>Гантели;</a:t>
            </a:r>
          </a:p>
          <a:p>
            <a:pPr>
              <a:lnSpc>
                <a:spcPct val="90000"/>
              </a:lnSpc>
            </a:pPr>
            <a:r>
              <a:rPr lang="ru-RU" sz="1900" dirty="0" smtClean="0">
                <a:latin typeface="Times New Roman" pitchFamily="18" charset="0"/>
                <a:cs typeface="Times New Roman" pitchFamily="18" charset="0"/>
              </a:rPr>
              <a:t>Мешочки с песком;</a:t>
            </a:r>
          </a:p>
          <a:p>
            <a:pPr>
              <a:lnSpc>
                <a:spcPct val="90000"/>
              </a:lnSpc>
            </a:pPr>
            <a:r>
              <a:rPr lang="ru-RU" sz="1900" dirty="0" smtClean="0">
                <a:latin typeface="Times New Roman" pitchFamily="18" charset="0"/>
                <a:cs typeface="Times New Roman" pitchFamily="18" charset="0"/>
              </a:rPr>
              <a:t>Ленты;</a:t>
            </a:r>
          </a:p>
          <a:p>
            <a:pPr>
              <a:lnSpc>
                <a:spcPct val="90000"/>
              </a:lnSpc>
            </a:pPr>
            <a:r>
              <a:rPr lang="ru-RU" sz="1900" dirty="0" err="1" smtClean="0">
                <a:latin typeface="Times New Roman" pitchFamily="18" charset="0"/>
                <a:cs typeface="Times New Roman" pitchFamily="18" charset="0"/>
              </a:rPr>
              <a:t>Кольцеброс</a:t>
            </a:r>
            <a:r>
              <a:rPr lang="ru-RU" sz="1900" dirty="0" smtClean="0">
                <a:latin typeface="Times New Roman" pitchFamily="18" charset="0"/>
                <a:cs typeface="Times New Roman" pitchFamily="18" charset="0"/>
              </a:rPr>
              <a:t>;</a:t>
            </a:r>
          </a:p>
          <a:p>
            <a:pPr>
              <a:lnSpc>
                <a:spcPct val="90000"/>
              </a:lnSpc>
            </a:pPr>
            <a:r>
              <a:rPr lang="ru-RU" sz="1900" dirty="0" smtClean="0">
                <a:latin typeface="Times New Roman" pitchFamily="18" charset="0"/>
                <a:cs typeface="Times New Roman" pitchFamily="18" charset="0"/>
              </a:rPr>
              <a:t>Мишень для метания</a:t>
            </a:r>
          </a:p>
          <a:p>
            <a:pPr>
              <a:lnSpc>
                <a:spcPct val="90000"/>
              </a:lnSpc>
            </a:pPr>
            <a:r>
              <a:rPr lang="ru-RU" sz="1900" dirty="0" smtClean="0">
                <a:latin typeface="Times New Roman" pitchFamily="18" charset="0"/>
                <a:cs typeface="Times New Roman" pitchFamily="18" charset="0"/>
              </a:rPr>
              <a:t>Дорожки здоровья;</a:t>
            </a:r>
          </a:p>
          <a:p>
            <a:pPr>
              <a:lnSpc>
                <a:spcPct val="90000"/>
              </a:lnSpc>
            </a:pPr>
            <a:r>
              <a:rPr lang="ru-RU" sz="1900" dirty="0" smtClean="0">
                <a:latin typeface="Times New Roman" pitchFamily="18" charset="0"/>
                <a:cs typeface="Times New Roman" pitchFamily="18" charset="0"/>
              </a:rPr>
              <a:t>Комплекс утренней гимнастики, гимнастики для глаз; упражнения с массажным мячом;</a:t>
            </a:r>
          </a:p>
          <a:p>
            <a:pPr>
              <a:lnSpc>
                <a:spcPct val="90000"/>
              </a:lnSpc>
            </a:pPr>
            <a:r>
              <a:rPr lang="ru-RU" sz="1900" dirty="0" smtClean="0">
                <a:latin typeface="Times New Roman" pitchFamily="18" charset="0"/>
                <a:cs typeface="Times New Roman" pitchFamily="18" charset="0"/>
              </a:rPr>
              <a:t>Картотека подвижных и малоподвижных игр;</a:t>
            </a:r>
          </a:p>
          <a:p>
            <a:pPr>
              <a:lnSpc>
                <a:spcPct val="90000"/>
              </a:lnSpc>
            </a:pPr>
            <a:r>
              <a:rPr lang="ru-RU" sz="1900" dirty="0" smtClean="0">
                <a:latin typeface="Times New Roman" pitchFamily="18" charset="0"/>
                <a:cs typeface="Times New Roman" pitchFamily="18" charset="0"/>
              </a:rPr>
              <a:t>Демонстрационный материал:</a:t>
            </a:r>
          </a:p>
          <a:p>
            <a:pPr>
              <a:lnSpc>
                <a:spcPct val="90000"/>
              </a:lnSpc>
            </a:pPr>
            <a:r>
              <a:rPr lang="ru-RU" sz="1900" dirty="0" smtClean="0">
                <a:latin typeface="Times New Roman" pitchFamily="18" charset="0"/>
                <a:cs typeface="Times New Roman" pitchFamily="18" charset="0"/>
              </a:rPr>
              <a:t> «Виды спорта»; плакат «Строение человека»,  «Вредные привычки» и т.д. </a:t>
            </a:r>
          </a:p>
          <a:p>
            <a:endParaRPr lang="ru-RU" dirty="0"/>
          </a:p>
        </p:txBody>
      </p:sp>
      <p:pic>
        <p:nvPicPr>
          <p:cNvPr id="13" name="Содержимое 12" descr="IMG__201611326__095119.jpg"/>
          <p:cNvPicPr>
            <a:picLocks noGrp="1" noChangeAspect="1"/>
          </p:cNvPicPr>
          <p:nvPr>
            <p:ph idx="1"/>
          </p:nvPr>
        </p:nvPicPr>
        <p:blipFill>
          <a:blip r:embed="rId3" cstate="print"/>
          <a:stretch>
            <a:fillRect/>
          </a:stretch>
        </p:blipFill>
        <p:spPr>
          <a:xfrm>
            <a:off x="4716016" y="1844824"/>
            <a:ext cx="3396652" cy="452886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467544" y="0"/>
            <a:ext cx="8472518" cy="1584314"/>
          </a:xfrm>
        </p:spPr>
        <p:txBody>
          <a:bodyPr>
            <a:normAutofit/>
          </a:bodyPr>
          <a:lstStyle/>
          <a:p>
            <a:pPr algn="ctr"/>
            <a:r>
              <a:rPr lang="ru-RU" sz="3100" i="1" dirty="0" smtClean="0">
                <a:solidFill>
                  <a:schemeClr val="tx2">
                    <a:lumMod val="75000"/>
                  </a:schemeClr>
                </a:solidFill>
                <a:latin typeface="Georgia" pitchFamily="18" charset="0"/>
              </a:rPr>
              <a:t>Центры Театра, Музыки </a:t>
            </a:r>
            <a:r>
              <a:rPr lang="ru-RU" dirty="0" smtClean="0">
                <a:solidFill>
                  <a:schemeClr val="tx2">
                    <a:lumMod val="75000"/>
                  </a:schemeClr>
                </a:solidFill>
              </a:rPr>
              <a:t/>
            </a:r>
            <a:br>
              <a:rPr lang="ru-RU" dirty="0" smtClean="0">
                <a:solidFill>
                  <a:schemeClr val="tx2">
                    <a:lumMod val="75000"/>
                  </a:schemeClr>
                </a:solidFill>
              </a:rPr>
            </a:br>
            <a:r>
              <a:rPr lang="ru-RU" sz="1800" dirty="0" smtClean="0">
                <a:solidFill>
                  <a:schemeClr val="tx2">
                    <a:lumMod val="75000"/>
                  </a:schemeClr>
                </a:solidFill>
                <a:latin typeface="Times New Roman" pitchFamily="18" charset="0"/>
                <a:cs typeface="Times New Roman" pitchFamily="18" charset="0"/>
              </a:rPr>
              <a:t>Цель: расширение познавательного опыта, развитие творческих способностей и коммуникативных навыков у детей. </a:t>
            </a:r>
            <a:br>
              <a:rPr lang="ru-RU" sz="1800" dirty="0" smtClean="0">
                <a:solidFill>
                  <a:schemeClr val="tx2">
                    <a:lumMod val="75000"/>
                  </a:schemeClr>
                </a:solidFill>
                <a:latin typeface="Times New Roman" pitchFamily="18" charset="0"/>
                <a:cs typeface="Times New Roman" pitchFamily="18" charset="0"/>
              </a:rPr>
            </a:br>
            <a:endParaRPr lang="ru-RU" sz="1800" dirty="0">
              <a:solidFill>
                <a:schemeClr val="tx2">
                  <a:lumMod val="75000"/>
                </a:schemeClr>
              </a:solidFill>
              <a:latin typeface="Times New Roman" pitchFamily="18" charset="0"/>
              <a:cs typeface="Times New Roman" pitchFamily="18" charset="0"/>
            </a:endParaRPr>
          </a:p>
        </p:txBody>
      </p:sp>
      <p:sp>
        <p:nvSpPr>
          <p:cNvPr id="10" name="Текст 9"/>
          <p:cNvSpPr>
            <a:spLocks noGrp="1"/>
          </p:cNvSpPr>
          <p:nvPr>
            <p:ph type="body" sz="half" idx="2"/>
          </p:nvPr>
        </p:nvSpPr>
        <p:spPr>
          <a:xfrm>
            <a:off x="457200" y="1857364"/>
            <a:ext cx="3008313" cy="4268799"/>
          </a:xfrm>
        </p:spPr>
        <p:txBody>
          <a:bodyPr>
            <a:normAutofit lnSpcReduction="10000"/>
          </a:bodyPr>
          <a:lstStyle/>
          <a:p>
            <a:r>
              <a:rPr lang="ru-RU" sz="1800" dirty="0" smtClean="0">
                <a:latin typeface="Times New Roman" pitchFamily="18" charset="0"/>
                <a:cs typeface="Times New Roman" pitchFamily="18" charset="0"/>
              </a:rPr>
              <a:t>1. Кукольный театр;</a:t>
            </a:r>
          </a:p>
          <a:p>
            <a:r>
              <a:rPr lang="ru-RU" sz="1800" dirty="0" smtClean="0">
                <a:latin typeface="Times New Roman" pitchFamily="18" charset="0"/>
                <a:cs typeface="Times New Roman" pitchFamily="18" charset="0"/>
              </a:rPr>
              <a:t>2.Настольный театр;</a:t>
            </a:r>
          </a:p>
          <a:p>
            <a:r>
              <a:rPr lang="ru-RU" sz="1800" dirty="0" smtClean="0">
                <a:latin typeface="Times New Roman" pitchFamily="18" charset="0"/>
                <a:cs typeface="Times New Roman" pitchFamily="18" charset="0"/>
              </a:rPr>
              <a:t>3.Пальчиковый театр;</a:t>
            </a:r>
          </a:p>
          <a:p>
            <a:r>
              <a:rPr lang="ru-RU" sz="1800" dirty="0" smtClean="0">
                <a:latin typeface="Times New Roman" pitchFamily="18" charset="0"/>
                <a:cs typeface="Times New Roman" pitchFamily="18" charset="0"/>
              </a:rPr>
              <a:t>4.Маски;</a:t>
            </a:r>
          </a:p>
          <a:p>
            <a:r>
              <a:rPr lang="ru-RU" sz="1800" dirty="0" smtClean="0">
                <a:latin typeface="Times New Roman" pitchFamily="18" charset="0"/>
                <a:cs typeface="Times New Roman" pitchFamily="18" charset="0"/>
              </a:rPr>
              <a:t> 5. Музыкальные инструменты в соответствии с возрастом; </a:t>
            </a:r>
          </a:p>
          <a:p>
            <a:r>
              <a:rPr lang="ru-RU" sz="1800" dirty="0" smtClean="0">
                <a:latin typeface="Times New Roman" pitchFamily="18" charset="0"/>
                <a:cs typeface="Times New Roman" pitchFamily="18" charset="0"/>
              </a:rPr>
              <a:t>6. Альбом «Наши песенки»</a:t>
            </a:r>
          </a:p>
          <a:p>
            <a:pPr>
              <a:lnSpc>
                <a:spcPct val="90000"/>
              </a:lnSpc>
            </a:pPr>
            <a:r>
              <a:rPr lang="ru-RU" sz="1800" dirty="0" smtClean="0">
                <a:latin typeface="Times New Roman" pitchFamily="18" charset="0"/>
                <a:cs typeface="Times New Roman" pitchFamily="18" charset="0"/>
              </a:rPr>
              <a:t>7.Игра «Угадай по звуку, что внутри» (</a:t>
            </a:r>
            <a:r>
              <a:rPr lang="ru-RU" sz="1800" dirty="0" err="1" smtClean="0">
                <a:latin typeface="Times New Roman" pitchFamily="18" charset="0"/>
                <a:cs typeface="Times New Roman" pitchFamily="18" charset="0"/>
              </a:rPr>
              <a:t>шумелки</a:t>
            </a:r>
            <a:r>
              <a:rPr lang="ru-RU" sz="1800" dirty="0" smtClean="0">
                <a:latin typeface="Times New Roman" pitchFamily="18" charset="0"/>
                <a:cs typeface="Times New Roman" pitchFamily="18" charset="0"/>
              </a:rPr>
              <a:t>);</a:t>
            </a:r>
          </a:p>
          <a:p>
            <a:pPr>
              <a:lnSpc>
                <a:spcPct val="90000"/>
              </a:lnSpc>
            </a:pPr>
            <a:r>
              <a:rPr lang="ru-RU" sz="1800" dirty="0" smtClean="0">
                <a:latin typeface="Times New Roman" pitchFamily="18" charset="0"/>
                <a:cs typeface="Times New Roman" pitchFamily="18" charset="0"/>
              </a:rPr>
              <a:t>8.Дидактический материал «Музыкальные инструменты»; </a:t>
            </a:r>
          </a:p>
          <a:p>
            <a:pPr>
              <a:lnSpc>
                <a:spcPct val="90000"/>
              </a:lnSpc>
            </a:pPr>
            <a:r>
              <a:rPr lang="ru-RU" sz="1800" dirty="0" smtClean="0">
                <a:latin typeface="Times New Roman" pitchFamily="18" charset="0"/>
                <a:cs typeface="Times New Roman" pitchFamily="18" charset="0"/>
              </a:rPr>
              <a:t>9.Портреты композиторов и музыкантов;</a:t>
            </a:r>
          </a:p>
          <a:p>
            <a:endParaRPr lang="ru-RU" sz="1600" dirty="0" smtClean="0"/>
          </a:p>
          <a:p>
            <a:endParaRPr lang="ru-RU" dirty="0"/>
          </a:p>
        </p:txBody>
      </p:sp>
      <p:sp>
        <p:nvSpPr>
          <p:cNvPr id="11" name="Прямоугольник 10"/>
          <p:cNvSpPr/>
          <p:nvPr/>
        </p:nvSpPr>
        <p:spPr>
          <a:xfrm>
            <a:off x="642910" y="1785926"/>
            <a:ext cx="2643206" cy="341632"/>
          </a:xfrm>
          <a:prstGeom prst="rect">
            <a:avLst/>
          </a:prstGeom>
        </p:spPr>
        <p:txBody>
          <a:bodyPr wrap="square">
            <a:spAutoFit/>
          </a:bodyPr>
          <a:lstStyle/>
          <a:p>
            <a:pPr>
              <a:lnSpc>
                <a:spcPct val="90000"/>
              </a:lnSpc>
            </a:pPr>
            <a:endParaRPr lang="ru-RU" dirty="0" smtClean="0"/>
          </a:p>
        </p:txBody>
      </p:sp>
      <p:pic>
        <p:nvPicPr>
          <p:cNvPr id="15" name="Содержимое 14" descr="IMG_20161106_183420.jpg"/>
          <p:cNvPicPr>
            <a:picLocks noGrp="1" noChangeAspect="1"/>
          </p:cNvPicPr>
          <p:nvPr>
            <p:ph idx="1"/>
          </p:nvPr>
        </p:nvPicPr>
        <p:blipFill>
          <a:blip r:embed="rId3" cstate="print"/>
          <a:stretch>
            <a:fillRect/>
          </a:stretch>
        </p:blipFill>
        <p:spPr>
          <a:xfrm>
            <a:off x="5143504" y="4000504"/>
            <a:ext cx="3429024" cy="2494350"/>
          </a:xfrm>
        </p:spPr>
      </p:pic>
      <p:pic>
        <p:nvPicPr>
          <p:cNvPr id="16" name="Рисунок 15" descr="IMG_20161106_183338.jpg"/>
          <p:cNvPicPr>
            <a:picLocks noChangeAspect="1"/>
          </p:cNvPicPr>
          <p:nvPr/>
        </p:nvPicPr>
        <p:blipFill>
          <a:blip r:embed="rId4" cstate="print"/>
          <a:stretch>
            <a:fillRect/>
          </a:stretch>
        </p:blipFill>
        <p:spPr>
          <a:xfrm>
            <a:off x="5072066" y="1500174"/>
            <a:ext cx="3500462" cy="246461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90973"/>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158832" y="470394"/>
            <a:ext cx="9001156" cy="1285884"/>
          </a:xfrm>
        </p:spPr>
        <p:txBody>
          <a:bodyPr>
            <a:normAutofit fontScale="90000"/>
          </a:bodyPr>
          <a:lstStyle/>
          <a:p>
            <a:pPr algn="ctr"/>
            <a:r>
              <a:rPr lang="ru-RU" sz="3600" dirty="0" smtClean="0"/>
              <a:t> </a:t>
            </a:r>
            <a:r>
              <a:rPr lang="ru-RU" sz="3100" i="1" dirty="0" smtClean="0">
                <a:solidFill>
                  <a:srgbClr val="002060"/>
                </a:solidFill>
                <a:latin typeface="Georgia" pitchFamily="18" charset="0"/>
              </a:rPr>
              <a:t>Центр Природы </a:t>
            </a:r>
            <a:r>
              <a:rPr lang="ru-RU" sz="3100" i="1" dirty="0" smtClean="0">
                <a:solidFill>
                  <a:schemeClr val="tx2">
                    <a:lumMod val="75000"/>
                  </a:schemeClr>
                </a:solidFill>
                <a:latin typeface="Georgia" pitchFamily="18" charset="0"/>
              </a:rPr>
              <a:t/>
            </a:r>
            <a:br>
              <a:rPr lang="ru-RU" sz="3100" i="1" dirty="0" smtClean="0">
                <a:solidFill>
                  <a:schemeClr val="tx2">
                    <a:lumMod val="75000"/>
                  </a:schemeClr>
                </a:solidFill>
                <a:latin typeface="Georgia" pitchFamily="18" charset="0"/>
              </a:rPr>
            </a:br>
            <a:r>
              <a:rPr lang="ru-RU" dirty="0" smtClean="0">
                <a:solidFill>
                  <a:srgbClr val="002060"/>
                </a:solidFill>
                <a:latin typeface="Times New Roman" pitchFamily="18" charset="0"/>
                <a:cs typeface="Times New Roman" pitchFamily="18" charset="0"/>
              </a:rPr>
              <a:t>Цель: обогащение представлений детей о многообразии природного мира, воспитание любви и бережного отношения к природе, приобщение детей к уходу за растениями и животными, формирование начал экологической культуры.</a:t>
            </a:r>
            <a:br>
              <a:rPr lang="ru-RU" dirty="0" smtClean="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sp>
        <p:nvSpPr>
          <p:cNvPr id="10" name="Текст 9"/>
          <p:cNvSpPr>
            <a:spLocks noGrp="1"/>
          </p:cNvSpPr>
          <p:nvPr>
            <p:ph type="body" sz="half" idx="2"/>
          </p:nvPr>
        </p:nvSpPr>
        <p:spPr>
          <a:xfrm>
            <a:off x="142844" y="1556792"/>
            <a:ext cx="4069116" cy="4714908"/>
          </a:xfrm>
        </p:spPr>
        <p:txBody>
          <a:bodyPr>
            <a:noAutofit/>
          </a:bodyPr>
          <a:lstStyle/>
          <a:p>
            <a:r>
              <a:rPr lang="ru-RU" sz="1800" dirty="0" smtClean="0">
                <a:latin typeface="Times New Roman" pitchFamily="18" charset="0"/>
                <a:cs typeface="Times New Roman" pitchFamily="18" charset="0"/>
              </a:rPr>
              <a:t>1. Комнатные растения; </a:t>
            </a:r>
          </a:p>
          <a:p>
            <a:r>
              <a:rPr lang="ru-RU" sz="1800" dirty="0" smtClean="0">
                <a:latin typeface="Times New Roman" pitchFamily="18" charset="0"/>
                <a:cs typeface="Times New Roman" pitchFamily="18" charset="0"/>
              </a:rPr>
              <a:t>2. Гербарий, природный материал; </a:t>
            </a:r>
          </a:p>
          <a:p>
            <a:r>
              <a:rPr lang="ru-RU" sz="1800" dirty="0" smtClean="0">
                <a:latin typeface="Times New Roman" pitchFamily="18" charset="0"/>
                <a:cs typeface="Times New Roman" pitchFamily="18" charset="0"/>
              </a:rPr>
              <a:t>3. Календарь природы, наглядный материал по темам; </a:t>
            </a:r>
          </a:p>
          <a:p>
            <a:r>
              <a:rPr lang="ru-RU" sz="1800" dirty="0" smtClean="0">
                <a:latin typeface="Times New Roman" pitchFamily="18" charset="0"/>
                <a:cs typeface="Times New Roman" pitchFamily="18" charset="0"/>
              </a:rPr>
              <a:t>4. Инвентарь для ухода за комнатными растениями; </a:t>
            </a:r>
            <a:r>
              <a:rPr lang="ru-RU" sz="1800" dirty="0">
                <a:latin typeface="Times New Roman" pitchFamily="18" charset="0"/>
                <a:cs typeface="Times New Roman" pitchFamily="18" charset="0"/>
              </a:rPr>
              <a:t>Ящики для </a:t>
            </a:r>
            <a:r>
              <a:rPr lang="ru-RU" sz="1800" dirty="0" smtClean="0">
                <a:latin typeface="Times New Roman" pitchFamily="18" charset="0"/>
                <a:cs typeface="Times New Roman" pitchFamily="18" charset="0"/>
              </a:rPr>
              <a:t>рассады; </a:t>
            </a:r>
          </a:p>
          <a:p>
            <a:r>
              <a:rPr lang="ru-RU" sz="1800" dirty="0">
                <a:latin typeface="Times New Roman" pitchFamily="18" charset="0"/>
                <a:cs typeface="Times New Roman" pitchFamily="18" charset="0"/>
              </a:rPr>
              <a:t>5</a:t>
            </a:r>
            <a:r>
              <a:rPr lang="ru-RU" sz="1800" dirty="0" smtClean="0">
                <a:latin typeface="Times New Roman" pitchFamily="18" charset="0"/>
                <a:cs typeface="Times New Roman" pitchFamily="18" charset="0"/>
              </a:rPr>
              <a:t>. Дневник наблюдений за растениями;</a:t>
            </a:r>
          </a:p>
          <a:p>
            <a:r>
              <a:rPr lang="ru-RU" sz="1800" dirty="0">
                <a:latin typeface="Times New Roman" pitchFamily="18" charset="0"/>
                <a:cs typeface="Times New Roman" pitchFamily="18" charset="0"/>
              </a:rPr>
              <a:t>6</a:t>
            </a:r>
            <a:r>
              <a:rPr lang="ru-RU" sz="1800" dirty="0" smtClean="0">
                <a:latin typeface="Times New Roman" pitchFamily="18" charset="0"/>
                <a:cs typeface="Times New Roman" pitchFamily="18" charset="0"/>
              </a:rPr>
              <a:t>. Опорные схемы (посадка лука, уход за комнатными растениями);</a:t>
            </a:r>
          </a:p>
          <a:p>
            <a:r>
              <a:rPr lang="ru-RU" sz="1800" dirty="0" smtClean="0">
                <a:latin typeface="Times New Roman" pitchFamily="18" charset="0"/>
                <a:cs typeface="Times New Roman" pitchFamily="18" charset="0"/>
              </a:rPr>
              <a:t>7. Макет «Домик в деревне»;</a:t>
            </a:r>
          </a:p>
          <a:p>
            <a:r>
              <a:rPr lang="ru-RU" sz="1800" dirty="0" smtClean="0">
                <a:latin typeface="Times New Roman" pitchFamily="18" charset="0"/>
                <a:cs typeface="Times New Roman" pitchFamily="18" charset="0"/>
              </a:rPr>
              <a:t>8. Коллекции: домашние и дикие животные, насекомые, животные жарких стран, динозавры; </a:t>
            </a:r>
          </a:p>
          <a:p>
            <a:r>
              <a:rPr lang="ru-RU" sz="1800" dirty="0">
                <a:latin typeface="Times New Roman" pitchFamily="18" charset="0"/>
                <a:cs typeface="Times New Roman" pitchFamily="18" charset="0"/>
              </a:rPr>
              <a:t>9</a:t>
            </a:r>
            <a:r>
              <a:rPr lang="ru-RU" sz="1800" dirty="0" smtClean="0">
                <a:latin typeface="Times New Roman" pitchFamily="18" charset="0"/>
                <a:cs typeface="Times New Roman" pitchFamily="18" charset="0"/>
              </a:rPr>
              <a:t>. Дидактические игры по экологии; </a:t>
            </a:r>
          </a:p>
          <a:p>
            <a:r>
              <a:rPr lang="ru-RU" sz="1800" dirty="0" smtClean="0">
                <a:latin typeface="Times New Roman" pitchFamily="18" charset="0"/>
                <a:cs typeface="Times New Roman" pitchFamily="18" charset="0"/>
              </a:rPr>
              <a:t>10. Альбом «Времена Года», «Овощи», «Фрукты», «Мир вокруг нас» ; </a:t>
            </a:r>
          </a:p>
          <a:p>
            <a:r>
              <a:rPr lang="ru-RU" sz="1800" dirty="0" smtClean="0">
                <a:latin typeface="Times New Roman" pitchFamily="18" charset="0"/>
                <a:cs typeface="Times New Roman" pitchFamily="18" charset="0"/>
              </a:rPr>
              <a:t>11. Муляжи овощей, фруктов, грибов. </a:t>
            </a:r>
          </a:p>
          <a:p>
            <a:endParaRPr lang="ru-RU" sz="1800" dirty="0"/>
          </a:p>
        </p:txBody>
      </p:sp>
      <p:pic>
        <p:nvPicPr>
          <p:cNvPr id="2050" name="Picture 2" descr="C:\Users\Аnя\Desktop\Тема самообр.-ия\Эксп-е фото\IMG__201704113__09412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212976"/>
            <a:ext cx="4981468" cy="31518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0" y="546509"/>
            <a:ext cx="9144000" cy="1370000"/>
          </a:xfrm>
        </p:spPr>
        <p:txBody>
          <a:bodyPr>
            <a:normAutofit fontScale="90000"/>
          </a:bodyPr>
          <a:lstStyle/>
          <a:p>
            <a:pPr algn="ctr"/>
            <a:r>
              <a:rPr lang="ru-RU" sz="3100" i="1" dirty="0" smtClean="0">
                <a:solidFill>
                  <a:srgbClr val="002060"/>
                </a:solidFill>
                <a:latin typeface="Georgia" pitchFamily="18" charset="0"/>
              </a:rPr>
              <a:t>Центр «Юные исследователи» </a:t>
            </a:r>
            <a:br>
              <a:rPr lang="ru-RU" sz="3100" i="1" dirty="0" smtClean="0">
                <a:solidFill>
                  <a:srgbClr val="002060"/>
                </a:solidFill>
                <a:latin typeface="Georgia" pitchFamily="18" charset="0"/>
              </a:rPr>
            </a:br>
            <a:r>
              <a:rPr lang="ru-RU" dirty="0" smtClean="0">
                <a:solidFill>
                  <a:srgbClr val="002060"/>
                </a:solidFill>
                <a:latin typeface="Times New Roman" pitchFamily="18" charset="0"/>
                <a:cs typeface="Times New Roman" pitchFamily="18" charset="0"/>
              </a:rPr>
              <a:t>Цель: </a:t>
            </a:r>
            <a:r>
              <a:rPr lang="ru-RU" dirty="0">
                <a:solidFill>
                  <a:srgbClr val="002060"/>
                </a:solidFill>
                <a:latin typeface="Times New Roman" pitchFamily="18" charset="0"/>
                <a:cs typeface="Times New Roman" pitchFamily="18" charset="0"/>
              </a:rPr>
              <a:t>р</a:t>
            </a:r>
            <a:r>
              <a:rPr lang="ru-RU" dirty="0" smtClean="0">
                <a:solidFill>
                  <a:srgbClr val="002060"/>
                </a:solidFill>
                <a:latin typeface="Times New Roman" pitchFamily="18" charset="0"/>
                <a:cs typeface="Times New Roman" pitchFamily="18" charset="0"/>
              </a:rPr>
              <a:t>азвитие первичных естественнонаучных представлений; поддержка и       развитие в ребенке интереса к исследованиям, открытиям, умения приобретать знания самостоятельно. </a:t>
            </a:r>
            <a:br>
              <a:rPr lang="ru-RU" dirty="0" smtClean="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sp>
        <p:nvSpPr>
          <p:cNvPr id="10" name="Текст 9"/>
          <p:cNvSpPr>
            <a:spLocks noGrp="1"/>
          </p:cNvSpPr>
          <p:nvPr>
            <p:ph type="body" sz="half" idx="2"/>
          </p:nvPr>
        </p:nvSpPr>
        <p:spPr>
          <a:xfrm>
            <a:off x="755576" y="1844824"/>
            <a:ext cx="4245052" cy="4714908"/>
          </a:xfrm>
        </p:spPr>
        <p:txBody>
          <a:bodyPr>
            <a:normAutofit lnSpcReduction="10000"/>
          </a:bodyPr>
          <a:lstStyle/>
          <a:p>
            <a:r>
              <a:rPr lang="ru-RU" sz="1800" dirty="0" smtClean="0">
                <a:latin typeface="Times New Roman" pitchFamily="18" charset="0"/>
                <a:cs typeface="Times New Roman" pitchFamily="18" charset="0"/>
              </a:rPr>
              <a:t>1.Книги познавательного характера, тематические альбомы, картотеки опытов;</a:t>
            </a:r>
          </a:p>
          <a:p>
            <a:r>
              <a:rPr lang="ru-RU" sz="1800" dirty="0" smtClean="0">
                <a:latin typeface="Times New Roman" pitchFamily="18" charset="0"/>
                <a:cs typeface="Times New Roman" pitchFamily="18" charset="0"/>
              </a:rPr>
              <a:t>2.Коллекции </a:t>
            </a:r>
            <a:r>
              <a:rPr lang="ru-RU" sz="1800" dirty="0">
                <a:latin typeface="Times New Roman" pitchFamily="18" charset="0"/>
                <a:cs typeface="Times New Roman" pitchFamily="18" charset="0"/>
              </a:rPr>
              <a:t>различных материалов (ракушки, шишки, камушки, семена); </a:t>
            </a:r>
          </a:p>
          <a:p>
            <a:r>
              <a:rPr lang="ru-RU" sz="1800" dirty="0" smtClean="0">
                <a:latin typeface="Times New Roman" pitchFamily="18" charset="0"/>
                <a:cs typeface="Times New Roman" pitchFamily="18" charset="0"/>
              </a:rPr>
              <a:t>Мини-лаборатория:</a:t>
            </a:r>
          </a:p>
          <a:p>
            <a:r>
              <a:rPr lang="ru-RU" sz="1800" dirty="0">
                <a:latin typeface="Times New Roman" pitchFamily="18" charset="0"/>
                <a:cs typeface="Times New Roman" pitchFamily="18" charset="0"/>
              </a:rPr>
              <a:t>3</a:t>
            </a:r>
            <a:r>
              <a:rPr lang="ru-RU" sz="1800" dirty="0" smtClean="0">
                <a:latin typeface="Times New Roman" pitchFamily="18" charset="0"/>
                <a:cs typeface="Times New Roman" pitchFamily="18" charset="0"/>
              </a:rPr>
              <a:t>.Схемы, таблицы, модели с алгоритмами выполнения опытов; 3.Емкости для воды и песка; </a:t>
            </a:r>
          </a:p>
          <a:p>
            <a:r>
              <a:rPr lang="ru-RU" sz="1800" dirty="0" smtClean="0">
                <a:latin typeface="Times New Roman" pitchFamily="18" charset="0"/>
                <a:cs typeface="Times New Roman" pitchFamily="18" charset="0"/>
              </a:rPr>
              <a:t>4. Игрушки: кораблики, рыбки, удочка; </a:t>
            </a:r>
          </a:p>
          <a:p>
            <a:r>
              <a:rPr lang="ru-RU" sz="1800" dirty="0" smtClean="0">
                <a:latin typeface="Times New Roman" pitchFamily="18" charset="0"/>
                <a:cs typeface="Times New Roman" pitchFamily="18" charset="0"/>
              </a:rPr>
              <a:t>5. Трубочки, пружинки, магниты, бросовый материал; </a:t>
            </a:r>
          </a:p>
          <a:p>
            <a:r>
              <a:rPr lang="ru-RU" sz="1800" dirty="0" smtClean="0">
                <a:latin typeface="Times New Roman" pitchFamily="18" charset="0"/>
                <a:cs typeface="Times New Roman" pitchFamily="18" charset="0"/>
              </a:rPr>
              <a:t>7. Микроскоп, лупа, песочные часы; </a:t>
            </a:r>
          </a:p>
          <a:p>
            <a:r>
              <a:rPr lang="ru-RU" sz="1800" dirty="0">
                <a:latin typeface="Times New Roman" pitchFamily="18" charset="0"/>
                <a:cs typeface="Times New Roman" pitchFamily="18" charset="0"/>
              </a:rPr>
              <a:t>8</a:t>
            </a:r>
            <a:r>
              <a:rPr lang="ru-RU" sz="1800" dirty="0" smtClean="0">
                <a:latin typeface="Times New Roman" pitchFamily="18" charset="0"/>
                <a:cs typeface="Times New Roman" pitchFamily="18" charset="0"/>
              </a:rPr>
              <a:t>. Набор по определению запаха.</a:t>
            </a:r>
          </a:p>
          <a:p>
            <a:r>
              <a:rPr lang="ru-RU" sz="1800" dirty="0">
                <a:latin typeface="Times New Roman" pitchFamily="18" charset="0"/>
                <a:cs typeface="Times New Roman" pitchFamily="18" charset="0"/>
              </a:rPr>
              <a:t>9</a:t>
            </a:r>
            <a:r>
              <a:rPr lang="ru-RU" sz="1800" dirty="0" smtClean="0">
                <a:latin typeface="Times New Roman" pitchFamily="18" charset="0"/>
                <a:cs typeface="Times New Roman" pitchFamily="18" charset="0"/>
              </a:rPr>
              <a:t>. Материал для опытов: с водой, </a:t>
            </a:r>
          </a:p>
          <a:p>
            <a:r>
              <a:rPr lang="ru-RU" sz="1800" dirty="0" smtClean="0">
                <a:latin typeface="Times New Roman" pitchFamily="18" charset="0"/>
                <a:cs typeface="Times New Roman" pitchFamily="18" charset="0"/>
              </a:rPr>
              <a:t>с воздухом, со светом,  с магнитами</a:t>
            </a:r>
            <a:endParaRPr lang="ru-RU" sz="1800" dirty="0">
              <a:latin typeface="Times New Roman" pitchFamily="18" charset="0"/>
              <a:cs typeface="Times New Roman" pitchFamily="18" charset="0"/>
            </a:endParaRPr>
          </a:p>
        </p:txBody>
      </p:sp>
      <p:pic>
        <p:nvPicPr>
          <p:cNvPr id="3" name="Picture 2" descr="C:\Users\Аnя\Desktop\Тема самообр.-ия\Эксп-е фото\IMG__201704113__09372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99324" y="1844824"/>
            <a:ext cx="3597986" cy="4669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13" name="Заголовок 12"/>
          <p:cNvSpPr>
            <a:spLocks noGrp="1"/>
          </p:cNvSpPr>
          <p:nvPr>
            <p:ph type="title"/>
          </p:nvPr>
        </p:nvSpPr>
        <p:spPr>
          <a:xfrm>
            <a:off x="215516" y="119072"/>
            <a:ext cx="8712968" cy="1162050"/>
          </a:xfrm>
        </p:spPr>
        <p:txBody>
          <a:bodyPr>
            <a:normAutofit fontScale="90000"/>
          </a:bodyPr>
          <a:lstStyle/>
          <a:p>
            <a:pPr algn="ctr"/>
            <a:r>
              <a:rPr lang="ru-RU" sz="3100" i="1" dirty="0" smtClean="0">
                <a:solidFill>
                  <a:srgbClr val="002060"/>
                </a:solidFill>
                <a:latin typeface="Georgia" pitchFamily="18" charset="0"/>
                <a:cs typeface="Times New Roman" pitchFamily="18" charset="0"/>
              </a:rPr>
              <a:t>Уголок дежурства </a:t>
            </a:r>
            <a:r>
              <a:rPr lang="ru-RU" dirty="0" smtClean="0">
                <a:solidFill>
                  <a:srgbClr val="002060"/>
                </a:solidFill>
              </a:rPr>
              <a:t/>
            </a:r>
            <a:br>
              <a:rPr lang="ru-RU" dirty="0" smtClean="0">
                <a:solidFill>
                  <a:srgbClr val="002060"/>
                </a:solidFill>
              </a:rPr>
            </a:br>
            <a:r>
              <a:rPr lang="ru-RU" dirty="0" smtClean="0">
                <a:solidFill>
                  <a:srgbClr val="002060"/>
                </a:solidFill>
              </a:rPr>
              <a:t> </a:t>
            </a:r>
            <a:r>
              <a:rPr lang="ru-RU" dirty="0" smtClean="0">
                <a:solidFill>
                  <a:srgbClr val="002060"/>
                </a:solidFill>
                <a:latin typeface="Times New Roman" pitchFamily="18" charset="0"/>
                <a:cs typeface="Times New Roman" pitchFamily="18" charset="0"/>
              </a:rPr>
              <a:t>Цель: формировать умения выполнять обязанности дежурных, воспитывать положительное отношение к труду, самостоятельность.  </a:t>
            </a:r>
            <a:endParaRPr lang="ru-RU" dirty="0">
              <a:solidFill>
                <a:srgbClr val="002060"/>
              </a:solidFill>
              <a:latin typeface="Times New Roman" pitchFamily="18" charset="0"/>
              <a:cs typeface="Times New Roman" pitchFamily="18" charset="0"/>
            </a:endParaRPr>
          </a:p>
        </p:txBody>
      </p:sp>
      <p:sp>
        <p:nvSpPr>
          <p:cNvPr id="15" name="Текст 14"/>
          <p:cNvSpPr>
            <a:spLocks noGrp="1"/>
          </p:cNvSpPr>
          <p:nvPr>
            <p:ph type="body" sz="half" idx="2"/>
          </p:nvPr>
        </p:nvSpPr>
        <p:spPr>
          <a:xfrm>
            <a:off x="142844" y="1830385"/>
            <a:ext cx="3813012" cy="4340237"/>
          </a:xfrm>
        </p:spPr>
        <p:txBody>
          <a:bodyPr>
            <a:noAutofit/>
          </a:bodyPr>
          <a:lstStyle/>
          <a:p>
            <a:pPr marL="342900" indent="-342900"/>
            <a:r>
              <a:rPr lang="ru-RU" sz="1800" b="1" dirty="0" smtClean="0">
                <a:latin typeface="Times New Roman" pitchFamily="18" charset="0"/>
                <a:cs typeface="Times New Roman" pitchFamily="18" charset="0"/>
              </a:rPr>
              <a:t>Инвентарь для дежурства по столовой:</a:t>
            </a:r>
          </a:p>
          <a:p>
            <a:pPr marL="342900" indent="-342900">
              <a:buFont typeface="Arial" pitchFamily="34" charset="0"/>
              <a:buChar char="•"/>
            </a:pPr>
            <a:r>
              <a:rPr lang="ru-RU" sz="1800" dirty="0" smtClean="0">
                <a:latin typeface="Times New Roman" pitchFamily="18" charset="0"/>
                <a:cs typeface="Times New Roman" pitchFamily="18" charset="0"/>
              </a:rPr>
              <a:t> фартуки, шапочки, </a:t>
            </a:r>
            <a:r>
              <a:rPr lang="ru-RU" sz="1800" dirty="0" err="1" smtClean="0">
                <a:latin typeface="Times New Roman" pitchFamily="18" charset="0"/>
                <a:cs typeface="Times New Roman" pitchFamily="18" charset="0"/>
              </a:rPr>
              <a:t>салфетницы</a:t>
            </a:r>
            <a:r>
              <a:rPr lang="ru-RU" sz="1800" dirty="0" smtClean="0">
                <a:latin typeface="Times New Roman" pitchFamily="18" charset="0"/>
                <a:cs typeface="Times New Roman" pitchFamily="18" charset="0"/>
              </a:rPr>
              <a:t>;</a:t>
            </a:r>
          </a:p>
          <a:p>
            <a:pPr marL="342900" indent="-342900">
              <a:buFont typeface="Arial" pitchFamily="34" charset="0"/>
              <a:buChar char="•"/>
            </a:pPr>
            <a:r>
              <a:rPr lang="ru-RU" sz="1800" dirty="0">
                <a:latin typeface="Times New Roman" pitchFamily="18" charset="0"/>
                <a:cs typeface="Times New Roman" pitchFamily="18" charset="0"/>
              </a:rPr>
              <a:t>а</a:t>
            </a:r>
            <a:r>
              <a:rPr lang="ru-RU" sz="1800" dirty="0" smtClean="0">
                <a:latin typeface="Times New Roman" pitchFamily="18" charset="0"/>
                <a:cs typeface="Times New Roman" pitchFamily="18" charset="0"/>
              </a:rPr>
              <a:t>лгоритм сервировки стола;</a:t>
            </a:r>
          </a:p>
          <a:p>
            <a:pPr marL="342900" indent="-342900">
              <a:buFont typeface="Arial" pitchFamily="34" charset="0"/>
              <a:buChar char="•"/>
            </a:pPr>
            <a:r>
              <a:rPr lang="ru-RU" sz="1800" dirty="0" smtClean="0">
                <a:latin typeface="Times New Roman" pitchFamily="18" charset="0"/>
                <a:cs typeface="Times New Roman" pitchFamily="18" charset="0"/>
              </a:rPr>
              <a:t> схема посадки детей за столами; </a:t>
            </a:r>
          </a:p>
          <a:p>
            <a:pPr marL="342900" indent="-342900"/>
            <a:r>
              <a:rPr lang="ru-RU" sz="1800" b="1" dirty="0" smtClean="0">
                <a:latin typeface="Times New Roman" pitchFamily="18" charset="0"/>
                <a:cs typeface="Times New Roman" pitchFamily="18" charset="0"/>
              </a:rPr>
              <a:t>Инвентарь для дежурства в уголке природы:</a:t>
            </a:r>
          </a:p>
          <a:p>
            <a:pPr marL="342900" indent="-342900"/>
            <a:r>
              <a:rPr lang="ru-RU" sz="1800" dirty="0" smtClean="0">
                <a:latin typeface="Times New Roman" pitchFamily="18" charset="0"/>
                <a:cs typeface="Times New Roman" pitchFamily="18" charset="0"/>
              </a:rPr>
              <a:t>      фартуки, лейки для поливки комнатных растений, тазики для воды,  тряпочки для протирания листьев, палочки для рыхления, щетки, стаканчики для посадки рассады</a:t>
            </a:r>
          </a:p>
        </p:txBody>
      </p:sp>
      <p:pic>
        <p:nvPicPr>
          <p:cNvPr id="12" name="Содержимое 11" descr="IMG__201611326__092512.jpg"/>
          <p:cNvPicPr>
            <a:picLocks noGrp="1" noChangeAspect="1"/>
          </p:cNvPicPr>
          <p:nvPr>
            <p:ph idx="1"/>
          </p:nvPr>
        </p:nvPicPr>
        <p:blipFill>
          <a:blip r:embed="rId3" cstate="print"/>
          <a:stretch>
            <a:fillRect/>
          </a:stretch>
        </p:blipFill>
        <p:spPr>
          <a:xfrm>
            <a:off x="6444208" y="4407761"/>
            <a:ext cx="2071702" cy="2214578"/>
          </a:xfrm>
        </p:spPr>
      </p:pic>
      <p:pic>
        <p:nvPicPr>
          <p:cNvPr id="14" name="Рисунок 13" descr="IMG__201611326__092338.jpg"/>
          <p:cNvPicPr>
            <a:picLocks noChangeAspect="1"/>
          </p:cNvPicPr>
          <p:nvPr/>
        </p:nvPicPr>
        <p:blipFill>
          <a:blip r:embed="rId4" cstate="print"/>
          <a:stretch>
            <a:fillRect/>
          </a:stretch>
        </p:blipFill>
        <p:spPr>
          <a:xfrm>
            <a:off x="3955856" y="4167327"/>
            <a:ext cx="2089544" cy="2428892"/>
          </a:xfrm>
          <a:prstGeom prst="rect">
            <a:avLst/>
          </a:prstGeom>
        </p:spPr>
      </p:pic>
      <p:pic>
        <p:nvPicPr>
          <p:cNvPr id="16" name="Рисунок 15" descr="IMG__201611329__074817.jpg"/>
          <p:cNvPicPr>
            <a:picLocks noChangeAspect="1"/>
          </p:cNvPicPr>
          <p:nvPr/>
        </p:nvPicPr>
        <p:blipFill>
          <a:blip r:embed="rId5" cstate="print"/>
          <a:stretch>
            <a:fillRect/>
          </a:stretch>
        </p:blipFill>
        <p:spPr>
          <a:xfrm>
            <a:off x="5466950" y="1556792"/>
            <a:ext cx="3391330" cy="285752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442898" y="23562"/>
            <a:ext cx="8258204" cy="1785950"/>
          </a:xfrm>
        </p:spPr>
        <p:txBody>
          <a:bodyPr>
            <a:normAutofit fontScale="90000"/>
          </a:bodyPr>
          <a:lstStyle/>
          <a:p>
            <a:pPr algn="ctr"/>
            <a:r>
              <a:rPr lang="ru-RU" sz="3100" i="1" dirty="0" smtClean="0">
                <a:solidFill>
                  <a:srgbClr val="002060"/>
                </a:solidFill>
                <a:latin typeface="Georgia" pitchFamily="18" charset="0"/>
              </a:rPr>
              <a:t>Центр детского творчества</a:t>
            </a:r>
            <a:br>
              <a:rPr lang="ru-RU" sz="3100" i="1" dirty="0" smtClean="0">
                <a:solidFill>
                  <a:srgbClr val="002060"/>
                </a:solidFill>
                <a:latin typeface="Georgia" pitchFamily="18" charset="0"/>
              </a:rPr>
            </a:br>
            <a:r>
              <a:rPr lang="ru-RU" sz="3100" i="1" dirty="0" smtClean="0">
                <a:solidFill>
                  <a:srgbClr val="002060"/>
                </a:solidFill>
                <a:latin typeface="Georgia" pitchFamily="18" charset="0"/>
              </a:rPr>
              <a:t> «Умелые ручки»</a:t>
            </a:r>
            <a:br>
              <a:rPr lang="ru-RU" sz="3100" i="1" dirty="0" smtClean="0">
                <a:solidFill>
                  <a:srgbClr val="002060"/>
                </a:solidFill>
                <a:latin typeface="Georgia" pitchFamily="18" charset="0"/>
              </a:rPr>
            </a:br>
            <a:r>
              <a:rPr lang="ru-RU" dirty="0" smtClean="0">
                <a:solidFill>
                  <a:srgbClr val="002060"/>
                </a:solidFill>
                <a:latin typeface="Times New Roman" pitchFamily="18" charset="0"/>
                <a:cs typeface="Times New Roman" pitchFamily="18" charset="0"/>
              </a:rPr>
              <a:t>Цель: развитие творческого потенциала детей, активизация самостоятельной деятельности. Эстетическое воспитание детей. </a:t>
            </a:r>
            <a:br>
              <a:rPr lang="ru-RU" dirty="0" smtClean="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pic>
        <p:nvPicPr>
          <p:cNvPr id="11" name="Содержимое 10" descr="IMG_20161119_153744.jpg"/>
          <p:cNvPicPr>
            <a:picLocks noGrp="1" noChangeAspect="1"/>
          </p:cNvPicPr>
          <p:nvPr>
            <p:ph idx="1"/>
          </p:nvPr>
        </p:nvPicPr>
        <p:blipFill>
          <a:blip r:embed="rId3" cstate="print"/>
          <a:stretch>
            <a:fillRect/>
          </a:stretch>
        </p:blipFill>
        <p:spPr>
          <a:xfrm>
            <a:off x="4283968" y="2132857"/>
            <a:ext cx="4590424" cy="3442818"/>
          </a:xfrm>
        </p:spPr>
      </p:pic>
      <p:sp>
        <p:nvSpPr>
          <p:cNvPr id="10" name="Текст 9"/>
          <p:cNvSpPr>
            <a:spLocks noGrp="1"/>
          </p:cNvSpPr>
          <p:nvPr>
            <p:ph type="body" sz="half" idx="2"/>
          </p:nvPr>
        </p:nvSpPr>
        <p:spPr>
          <a:xfrm>
            <a:off x="142844" y="1700808"/>
            <a:ext cx="4357718" cy="4143404"/>
          </a:xfrm>
        </p:spPr>
        <p:txBody>
          <a:bodyPr>
            <a:noAutofit/>
          </a:bodyPr>
          <a:lstStyle/>
          <a:p>
            <a:r>
              <a:rPr lang="ru-RU" sz="1600" dirty="0" smtClean="0">
                <a:latin typeface="Times New Roman" pitchFamily="18" charset="0"/>
                <a:cs typeface="Times New Roman" pitchFamily="18" charset="0"/>
              </a:rPr>
              <a:t>1. Материал для рисования: альбомы, акварельные и гуашевые краски, простые и цветные карандаши, мелки, баночки для воды, трафареты для рисования, раскраски; </a:t>
            </a:r>
          </a:p>
          <a:p>
            <a:r>
              <a:rPr lang="ru-RU" sz="1600" dirty="0" smtClean="0">
                <a:latin typeface="Times New Roman" pitchFamily="18" charset="0"/>
                <a:cs typeface="Times New Roman" pitchFamily="18" charset="0"/>
              </a:rPr>
              <a:t>2. Материал для лепки: пластилин, тесто для лепки, стеки, индивидуальные </a:t>
            </a:r>
            <a:r>
              <a:rPr lang="ru-RU" sz="1600" dirty="0" err="1" smtClean="0">
                <a:latin typeface="Times New Roman" pitchFamily="18" charset="0"/>
                <a:cs typeface="Times New Roman" pitchFamily="18" charset="0"/>
              </a:rPr>
              <a:t>клеѐнки</a:t>
            </a:r>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3. Материал для аппликации и ручного труда: клей ПВА, кисти для клея, </a:t>
            </a:r>
            <a:r>
              <a:rPr lang="ru-RU" sz="1600" dirty="0" err="1" smtClean="0">
                <a:latin typeface="Times New Roman" pitchFamily="18" charset="0"/>
                <a:cs typeface="Times New Roman" pitchFamily="18" charset="0"/>
              </a:rPr>
              <a:t>ѐмкость</a:t>
            </a:r>
            <a:r>
              <a:rPr lang="ru-RU" sz="1600" dirty="0" smtClean="0">
                <a:latin typeface="Times New Roman" pitchFamily="18" charset="0"/>
                <a:cs typeface="Times New Roman" pitchFamily="18" charset="0"/>
              </a:rPr>
              <a:t> под клей, салфетки, разные виды бумаги и картона, разнообразный бросовый материал;</a:t>
            </a:r>
          </a:p>
          <a:p>
            <a:r>
              <a:rPr lang="ru-RU" sz="1600" dirty="0" smtClean="0">
                <a:latin typeface="Times New Roman" pitchFamily="18" charset="0"/>
                <a:cs typeface="Times New Roman" pitchFamily="18" charset="0"/>
              </a:rPr>
              <a:t>4. Образцы по аппликации и рисованию; </a:t>
            </a:r>
          </a:p>
          <a:p>
            <a:r>
              <a:rPr lang="ru-RU" sz="1600" dirty="0" smtClean="0">
                <a:latin typeface="Times New Roman" pitchFamily="18" charset="0"/>
                <a:cs typeface="Times New Roman" pitchFamily="18" charset="0"/>
              </a:rPr>
              <a:t>5. Виды живописи: портрет, пейзаж, натюрморт, художественные картины; </a:t>
            </a:r>
          </a:p>
          <a:p>
            <a:r>
              <a:rPr lang="ru-RU" sz="1600" dirty="0" smtClean="0">
                <a:latin typeface="Times New Roman" pitchFamily="18" charset="0"/>
                <a:cs typeface="Times New Roman" pitchFamily="18" charset="0"/>
              </a:rPr>
              <a:t>6. Альбом «Гжель», «Хохломская роспись», «Великие художники» «Дымка»; </a:t>
            </a:r>
          </a:p>
          <a:p>
            <a:r>
              <a:rPr lang="ru-RU" sz="1600" dirty="0" smtClean="0">
                <a:latin typeface="Times New Roman" pitchFamily="18" charset="0"/>
                <a:cs typeface="Times New Roman" pitchFamily="18" charset="0"/>
              </a:rPr>
              <a:t>7. Нетрадиционная техника рисования: печатки, рисование воском, </a:t>
            </a:r>
            <a:r>
              <a:rPr lang="ru-RU" sz="1600" dirty="0" err="1" smtClean="0">
                <a:latin typeface="Times New Roman" pitchFamily="18" charset="0"/>
                <a:cs typeface="Times New Roman" pitchFamily="18" charset="0"/>
              </a:rPr>
              <a:t>набрызг</a:t>
            </a:r>
            <a:r>
              <a:rPr lang="ru-RU" sz="1600" dirty="0" smtClean="0">
                <a:latin typeface="Times New Roman" pitchFamily="18" charset="0"/>
                <a:cs typeface="Times New Roman" pitchFamily="18" charset="0"/>
              </a:rPr>
              <a:t>, трафарет; </a:t>
            </a:r>
          </a:p>
          <a:p>
            <a:r>
              <a:rPr lang="ru-RU" sz="1600" dirty="0" smtClean="0">
                <a:latin typeface="Times New Roman" pitchFamily="18" charset="0"/>
                <a:cs typeface="Times New Roman" pitchFamily="18" charset="0"/>
              </a:rPr>
              <a:t>8.Выставка детского творчества..</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221449" y="0"/>
            <a:ext cx="8701102" cy="1870066"/>
          </a:xfrm>
        </p:spPr>
        <p:txBody>
          <a:bodyPr>
            <a:normAutofit/>
          </a:bodyPr>
          <a:lstStyle/>
          <a:p>
            <a:pPr algn="ctr"/>
            <a:r>
              <a:rPr lang="ru-RU" sz="3100" i="1" dirty="0" smtClean="0">
                <a:solidFill>
                  <a:srgbClr val="002060"/>
                </a:solidFill>
                <a:latin typeface="Georgia" pitchFamily="18" charset="0"/>
              </a:rPr>
              <a:t>Книжный центр </a:t>
            </a:r>
            <a:br>
              <a:rPr lang="ru-RU" sz="3100" i="1" dirty="0" smtClean="0">
                <a:solidFill>
                  <a:srgbClr val="002060"/>
                </a:solidFill>
                <a:latin typeface="Georgia" pitchFamily="18" charset="0"/>
              </a:rPr>
            </a:br>
            <a:r>
              <a:rPr lang="ru-RU" sz="1800" dirty="0" smtClean="0">
                <a:solidFill>
                  <a:srgbClr val="002060"/>
                </a:solidFill>
                <a:latin typeface="Times New Roman" pitchFamily="18" charset="0"/>
                <a:cs typeface="Times New Roman" pitchFamily="18" charset="0"/>
              </a:rPr>
              <a:t>Цель: воспитывать интерес и любовь к книге, формирование умения самостоятельно работать с книгой, «добывать» нужную информацию. Накопление познавательного опыта. </a:t>
            </a:r>
            <a:br>
              <a:rPr lang="ru-RU" sz="1800" dirty="0" smtClean="0">
                <a:solidFill>
                  <a:srgbClr val="002060"/>
                </a:solidFill>
                <a:latin typeface="Times New Roman" pitchFamily="18" charset="0"/>
                <a:cs typeface="Times New Roman" pitchFamily="18" charset="0"/>
              </a:rPr>
            </a:br>
            <a:endParaRPr lang="ru-RU" sz="1800" dirty="0">
              <a:solidFill>
                <a:srgbClr val="002060"/>
              </a:solidFill>
              <a:latin typeface="Times New Roman" pitchFamily="18" charset="0"/>
              <a:cs typeface="Times New Roman" pitchFamily="18" charset="0"/>
            </a:endParaRPr>
          </a:p>
        </p:txBody>
      </p:sp>
      <p:pic>
        <p:nvPicPr>
          <p:cNvPr id="11" name="Содержимое 10" descr="IMG_20161119_100246.jpg"/>
          <p:cNvPicPr>
            <a:picLocks noGrp="1" noChangeAspect="1"/>
          </p:cNvPicPr>
          <p:nvPr>
            <p:ph idx="1"/>
          </p:nvPr>
        </p:nvPicPr>
        <p:blipFill>
          <a:blip r:embed="rId3" cstate="print"/>
          <a:stretch>
            <a:fillRect/>
          </a:stretch>
        </p:blipFill>
        <p:spPr>
          <a:xfrm>
            <a:off x="4556919" y="1928813"/>
            <a:ext cx="3148012" cy="4197350"/>
          </a:xfrm>
        </p:spPr>
      </p:pic>
      <p:sp>
        <p:nvSpPr>
          <p:cNvPr id="10" name="Текст 9"/>
          <p:cNvSpPr>
            <a:spLocks noGrp="1"/>
          </p:cNvSpPr>
          <p:nvPr>
            <p:ph type="body" sz="half" idx="2"/>
          </p:nvPr>
        </p:nvSpPr>
        <p:spPr>
          <a:xfrm>
            <a:off x="457200" y="2071678"/>
            <a:ext cx="3008313" cy="4286280"/>
          </a:xfrm>
        </p:spPr>
        <p:txBody>
          <a:bodyPr>
            <a:normAutofit/>
          </a:bodyPr>
          <a:lstStyle/>
          <a:p>
            <a:r>
              <a:rPr lang="ru-RU" sz="1800" dirty="0" smtClean="0">
                <a:latin typeface="Times New Roman" pitchFamily="18" charset="0"/>
                <a:cs typeface="Times New Roman" pitchFamily="18" charset="0"/>
              </a:rPr>
              <a:t>1. Тематическая подборка детской художественной литературы (произведения малых форм русского и народного фольклора мира; произведения поэтов и писателей России; литературные сказки; русские народные и сказки народов мира; небылицы); </a:t>
            </a:r>
          </a:p>
          <a:p>
            <a:r>
              <a:rPr lang="ru-RU" sz="1800" dirty="0" smtClean="0">
                <a:latin typeface="Times New Roman" pitchFamily="18" charset="0"/>
                <a:cs typeface="Times New Roman" pitchFamily="18" charset="0"/>
              </a:rPr>
              <a:t>2. Портреты писателей и поэтов; </a:t>
            </a:r>
          </a:p>
          <a:p>
            <a:r>
              <a:rPr lang="ru-RU" sz="1800" dirty="0" smtClean="0">
                <a:latin typeface="Times New Roman" pitchFamily="18" charset="0"/>
                <a:cs typeface="Times New Roman" pitchFamily="18" charset="0"/>
              </a:rPr>
              <a:t>3. Тематические альбомы;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0" y="188640"/>
            <a:ext cx="9072562" cy="1870066"/>
          </a:xfrm>
        </p:spPr>
        <p:txBody>
          <a:bodyPr>
            <a:normAutofit fontScale="90000"/>
          </a:bodyPr>
          <a:lstStyle/>
          <a:p>
            <a:pPr algn="ctr"/>
            <a:r>
              <a:rPr lang="ru-RU" sz="3100" i="1" dirty="0" smtClean="0">
                <a:solidFill>
                  <a:srgbClr val="002060"/>
                </a:solidFill>
                <a:latin typeface="Georgia" pitchFamily="18" charset="0"/>
              </a:rPr>
              <a:t>Центр </a:t>
            </a:r>
            <a:r>
              <a:rPr lang="ru-RU" sz="3100" i="1" dirty="0" err="1" smtClean="0">
                <a:solidFill>
                  <a:srgbClr val="002060"/>
                </a:solidFill>
                <a:latin typeface="Georgia" pitchFamily="18" charset="0"/>
              </a:rPr>
              <a:t>сенсомоторики</a:t>
            </a:r>
            <a:r>
              <a:rPr lang="ru-RU" sz="3100" i="1" dirty="0" smtClean="0">
                <a:solidFill>
                  <a:srgbClr val="002060"/>
                </a:solidFill>
                <a:latin typeface="Georgia" pitchFamily="18" charset="0"/>
              </a:rPr>
              <a:t> </a:t>
            </a:r>
            <a:r>
              <a:rPr lang="ru-RU" sz="2800" i="1" dirty="0" smtClean="0">
                <a:solidFill>
                  <a:srgbClr val="002060"/>
                </a:solidFill>
                <a:latin typeface="Georgia" pitchFamily="18" charset="0"/>
              </a:rPr>
              <a:t/>
            </a:r>
            <a:br>
              <a:rPr lang="ru-RU" sz="2800" i="1" dirty="0" smtClean="0">
                <a:solidFill>
                  <a:srgbClr val="002060"/>
                </a:solidFill>
                <a:latin typeface="Georgia" pitchFamily="18" charset="0"/>
              </a:rPr>
            </a:br>
            <a:r>
              <a:rPr lang="ru-RU" dirty="0" smtClean="0">
                <a:solidFill>
                  <a:srgbClr val="002060"/>
                </a:solidFill>
                <a:latin typeface="Times New Roman" pitchFamily="18" charset="0"/>
                <a:cs typeface="Times New Roman" pitchFamily="18" charset="0"/>
              </a:rPr>
              <a:t>Цель: расширение и накопление познавательного опыта; развитие всех видов восприятия; создание условий для реализации сенсорных способностей, речевого, психического развития детей, эмоционального положительного отношения к предметам и действиям с ними.</a:t>
            </a:r>
            <a:br>
              <a:rPr lang="ru-RU" dirty="0" smtClean="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sp>
        <p:nvSpPr>
          <p:cNvPr id="10" name="Текст 9"/>
          <p:cNvSpPr>
            <a:spLocks noGrp="1"/>
          </p:cNvSpPr>
          <p:nvPr>
            <p:ph type="body" sz="half" idx="2"/>
          </p:nvPr>
        </p:nvSpPr>
        <p:spPr>
          <a:xfrm>
            <a:off x="142844" y="2071678"/>
            <a:ext cx="3853092" cy="4286280"/>
          </a:xfrm>
        </p:spPr>
        <p:txBody>
          <a:bodyPr>
            <a:normAutofit/>
          </a:bodyPr>
          <a:lstStyle/>
          <a:p>
            <a:endParaRPr lang="ru-RU" dirty="0" smtClean="0"/>
          </a:p>
          <a:p>
            <a:pPr>
              <a:lnSpc>
                <a:spcPct val="80000"/>
              </a:lnSpc>
            </a:pPr>
            <a:r>
              <a:rPr lang="ru-RU" sz="1800" dirty="0" smtClean="0">
                <a:latin typeface="Times New Roman" pitchFamily="18" charset="0"/>
                <a:cs typeface="Times New Roman" pitchFamily="18" charset="0"/>
              </a:rPr>
              <a:t>Мозаика (мелкая и крупная);</a:t>
            </a:r>
          </a:p>
          <a:p>
            <a:pPr>
              <a:lnSpc>
                <a:spcPct val="80000"/>
              </a:lnSpc>
            </a:pPr>
            <a:r>
              <a:rPr lang="ru-RU" sz="1800" dirty="0" smtClean="0">
                <a:latin typeface="Times New Roman" pitchFamily="18" charset="0"/>
                <a:cs typeface="Times New Roman" pitchFamily="18" charset="0"/>
              </a:rPr>
              <a:t>Шнуровка;</a:t>
            </a:r>
          </a:p>
          <a:p>
            <a:pPr>
              <a:lnSpc>
                <a:spcPct val="80000"/>
              </a:lnSpc>
            </a:pPr>
            <a:r>
              <a:rPr lang="ru-RU" sz="1800" dirty="0" smtClean="0">
                <a:latin typeface="Times New Roman" pitchFamily="18" charset="0"/>
                <a:cs typeface="Times New Roman" pitchFamily="18" charset="0"/>
              </a:rPr>
              <a:t>Игры с прищепками;</a:t>
            </a:r>
          </a:p>
          <a:p>
            <a:pPr>
              <a:lnSpc>
                <a:spcPct val="80000"/>
              </a:lnSpc>
            </a:pPr>
            <a:r>
              <a:rPr lang="ru-RU" sz="1800" dirty="0" smtClean="0">
                <a:latin typeface="Times New Roman" pitchFamily="18" charset="0"/>
                <a:cs typeface="Times New Roman" pitchFamily="18" charset="0"/>
              </a:rPr>
              <a:t>Игры с крышками;</a:t>
            </a:r>
          </a:p>
          <a:p>
            <a:pPr>
              <a:lnSpc>
                <a:spcPct val="80000"/>
              </a:lnSpc>
            </a:pPr>
            <a:r>
              <a:rPr lang="ru-RU" sz="1800" dirty="0" smtClean="0">
                <a:latin typeface="Times New Roman" pitchFamily="18" charset="0"/>
                <a:cs typeface="Times New Roman" pitchFamily="18" charset="0"/>
              </a:rPr>
              <a:t>Игры с канцелярскими скрепками;</a:t>
            </a:r>
          </a:p>
          <a:p>
            <a:pPr>
              <a:lnSpc>
                <a:spcPct val="80000"/>
              </a:lnSpc>
            </a:pPr>
            <a:r>
              <a:rPr lang="ru-RU" sz="1800" dirty="0" smtClean="0">
                <a:latin typeface="Times New Roman" pitchFamily="18" charset="0"/>
                <a:cs typeface="Times New Roman" pitchFamily="18" charset="0"/>
              </a:rPr>
              <a:t>Игры с веревочками;</a:t>
            </a:r>
          </a:p>
          <a:p>
            <a:pPr>
              <a:lnSpc>
                <a:spcPct val="80000"/>
              </a:lnSpc>
            </a:pPr>
            <a:r>
              <a:rPr lang="ru-RU" sz="1800" dirty="0" err="1" smtClean="0">
                <a:latin typeface="Times New Roman" pitchFamily="18" charset="0"/>
                <a:cs typeface="Times New Roman" pitchFamily="18" charset="0"/>
              </a:rPr>
              <a:t>Пазлы</a:t>
            </a:r>
            <a:r>
              <a:rPr lang="ru-RU" sz="1800" dirty="0" smtClean="0">
                <a:latin typeface="Times New Roman" pitchFamily="18" charset="0"/>
                <a:cs typeface="Times New Roman" pitchFamily="18" charset="0"/>
              </a:rPr>
              <a:t>; конструкторы;</a:t>
            </a:r>
          </a:p>
          <a:p>
            <a:pPr>
              <a:lnSpc>
                <a:spcPct val="80000"/>
              </a:lnSpc>
            </a:pPr>
            <a:r>
              <a:rPr lang="ru-RU" sz="1800" dirty="0" smtClean="0">
                <a:latin typeface="Times New Roman" pitchFamily="18" charset="0"/>
                <a:cs typeface="Times New Roman" pitchFamily="18" charset="0"/>
              </a:rPr>
              <a:t>Дидактические игры по возрасту;</a:t>
            </a:r>
          </a:p>
          <a:p>
            <a:r>
              <a:rPr lang="ru-RU" sz="1800" dirty="0" smtClean="0">
                <a:latin typeface="Times New Roman" pitchFamily="18" charset="0"/>
                <a:cs typeface="Times New Roman" pitchFamily="18" charset="0"/>
              </a:rPr>
              <a:t>Разнообразные пирамидки, матрешки, головоломки.</a:t>
            </a:r>
            <a:endParaRPr lang="ru-RU" sz="1800" dirty="0">
              <a:latin typeface="Times New Roman" pitchFamily="18" charset="0"/>
              <a:cs typeface="Times New Roman" pitchFamily="18" charset="0"/>
            </a:endParaRPr>
          </a:p>
        </p:txBody>
      </p:sp>
      <p:pic>
        <p:nvPicPr>
          <p:cNvPr id="13" name="Содержимое 12" descr="IMG_20161119_162318.jpg"/>
          <p:cNvPicPr>
            <a:picLocks noGrp="1" noChangeAspect="1"/>
          </p:cNvPicPr>
          <p:nvPr>
            <p:ph idx="1"/>
          </p:nvPr>
        </p:nvPicPr>
        <p:blipFill>
          <a:blip r:embed="rId3" cstate="print"/>
          <a:stretch>
            <a:fillRect/>
          </a:stretch>
        </p:blipFill>
        <p:spPr>
          <a:xfrm>
            <a:off x="3643306" y="2357430"/>
            <a:ext cx="5111750" cy="371477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442898" y="0"/>
            <a:ext cx="8258204" cy="1155686"/>
          </a:xfrm>
        </p:spPr>
        <p:txBody>
          <a:bodyPr>
            <a:normAutofit/>
          </a:bodyPr>
          <a:lstStyle/>
          <a:p>
            <a:pPr algn="ctr"/>
            <a:r>
              <a:rPr lang="ru-RU" sz="2800" i="1" dirty="0" smtClean="0">
                <a:solidFill>
                  <a:srgbClr val="002060"/>
                </a:solidFill>
                <a:latin typeface="Georgia" pitchFamily="18" charset="0"/>
              </a:rPr>
              <a:t>Центр «Родной край»</a:t>
            </a:r>
            <a:br>
              <a:rPr lang="ru-RU" sz="2800" i="1" dirty="0" smtClean="0">
                <a:solidFill>
                  <a:srgbClr val="002060"/>
                </a:solidFill>
                <a:latin typeface="Georgia" pitchFamily="18" charset="0"/>
              </a:rPr>
            </a:br>
            <a:endParaRPr lang="ru-RU" sz="2800" i="1" dirty="0">
              <a:solidFill>
                <a:srgbClr val="002060"/>
              </a:solidFill>
              <a:latin typeface="Georgia" pitchFamily="18" charset="0"/>
            </a:endParaRPr>
          </a:p>
        </p:txBody>
      </p:sp>
      <p:pic>
        <p:nvPicPr>
          <p:cNvPr id="11" name="Содержимое 10" descr="IMG_20160518_144655.jpg"/>
          <p:cNvPicPr>
            <a:picLocks noGrp="1" noChangeAspect="1"/>
          </p:cNvPicPr>
          <p:nvPr>
            <p:ph idx="1"/>
          </p:nvPr>
        </p:nvPicPr>
        <p:blipFill>
          <a:blip r:embed="rId4" cstate="print"/>
          <a:stretch>
            <a:fillRect/>
          </a:stretch>
        </p:blipFill>
        <p:spPr>
          <a:xfrm>
            <a:off x="4716016" y="1988840"/>
            <a:ext cx="3148012" cy="4197350"/>
          </a:xfrm>
        </p:spPr>
      </p:pic>
      <p:sp>
        <p:nvSpPr>
          <p:cNvPr id="10" name="Текст 9"/>
          <p:cNvSpPr>
            <a:spLocks noGrp="1"/>
          </p:cNvSpPr>
          <p:nvPr>
            <p:ph type="body" sz="half" idx="2"/>
          </p:nvPr>
        </p:nvSpPr>
        <p:spPr>
          <a:xfrm>
            <a:off x="142844" y="1916832"/>
            <a:ext cx="4213132" cy="4286280"/>
          </a:xfrm>
        </p:spPr>
        <p:txBody>
          <a:bodyPr>
            <a:noAutofit/>
          </a:bodyPr>
          <a:lstStyle/>
          <a:p>
            <a:pPr>
              <a:buFont typeface="Arial" pitchFamily="34" charset="0"/>
              <a:buChar char="•"/>
            </a:pPr>
            <a:r>
              <a:rPr lang="ru-RU" sz="1800" dirty="0" smtClean="0">
                <a:latin typeface="Times New Roman" pitchFamily="18" charset="0"/>
                <a:cs typeface="Times New Roman" pitchFamily="18" charset="0"/>
              </a:rPr>
              <a:t>Стенд с портретом президента и символами государства;</a:t>
            </a:r>
          </a:p>
          <a:p>
            <a:pPr>
              <a:buFont typeface="Arial" pitchFamily="34" charset="0"/>
              <a:buChar char="•"/>
            </a:pPr>
            <a:r>
              <a:rPr lang="ru-RU" sz="1800" dirty="0" smtClean="0">
                <a:latin typeface="Times New Roman" pitchFamily="18" charset="0"/>
                <a:cs typeface="Times New Roman" pitchFamily="18" charset="0"/>
              </a:rPr>
              <a:t>Символика Ярославля; </a:t>
            </a:r>
          </a:p>
          <a:p>
            <a:pPr>
              <a:buFont typeface="Arial" pitchFamily="34" charset="0"/>
              <a:buChar char="•"/>
            </a:pPr>
            <a:r>
              <a:rPr lang="ru-RU" sz="1800" dirty="0" smtClean="0">
                <a:latin typeface="Times New Roman" pitchFamily="18" charset="0"/>
                <a:cs typeface="Times New Roman" pitchFamily="18" charset="0"/>
              </a:rPr>
              <a:t> Альбом «Наша родина - Россия»; «Ярославль», «Вооруженные силы России», «9 мая» и др.;</a:t>
            </a:r>
          </a:p>
          <a:p>
            <a:pPr>
              <a:buFont typeface="Arial" pitchFamily="34" charset="0"/>
              <a:buChar char="•"/>
            </a:pPr>
            <a:r>
              <a:rPr lang="ru-RU" sz="1800" dirty="0" smtClean="0">
                <a:latin typeface="Times New Roman" pitchFamily="18" charset="0"/>
                <a:cs typeface="Times New Roman" pitchFamily="18" charset="0"/>
              </a:rPr>
              <a:t>Фотоальбом  «Моя семья», «Профессии семьи»;</a:t>
            </a:r>
          </a:p>
          <a:p>
            <a:pPr>
              <a:buFont typeface="Arial" pitchFamily="34" charset="0"/>
              <a:buChar char="•"/>
            </a:pPr>
            <a:r>
              <a:rPr lang="ru-RU" sz="1800" dirty="0" smtClean="0">
                <a:latin typeface="Times New Roman" pitchFamily="18" charset="0"/>
                <a:cs typeface="Times New Roman" pitchFamily="18" charset="0"/>
              </a:rPr>
              <a:t> Куклы в национальных костюмах; </a:t>
            </a:r>
          </a:p>
          <a:p>
            <a:pPr>
              <a:buFont typeface="Arial" pitchFamily="34" charset="0"/>
              <a:buChar char="•"/>
            </a:pPr>
            <a:r>
              <a:rPr lang="ru-RU" sz="1800" dirty="0" smtClean="0">
                <a:latin typeface="Times New Roman" pitchFamily="18" charset="0"/>
                <a:cs typeface="Times New Roman" pitchFamily="18" charset="0"/>
              </a:rPr>
              <a:t>Дидактические пособия; </a:t>
            </a:r>
          </a:p>
          <a:p>
            <a:pPr>
              <a:buFont typeface="Arial" pitchFamily="34" charset="0"/>
              <a:buChar char="•"/>
            </a:pPr>
            <a:r>
              <a:rPr lang="ru-RU" sz="1800" dirty="0" smtClean="0">
                <a:latin typeface="Times New Roman" pitchFamily="18" charset="0"/>
                <a:cs typeface="Times New Roman" pitchFamily="18" charset="0"/>
              </a:rPr>
              <a:t>Комплекты открыток о городах России;</a:t>
            </a:r>
          </a:p>
          <a:p>
            <a:pPr>
              <a:buFont typeface="Arial" pitchFamily="34" charset="0"/>
              <a:buChar char="•"/>
            </a:pPr>
            <a:r>
              <a:rPr lang="ru-RU" sz="1800" dirty="0" smtClean="0">
                <a:latin typeface="Times New Roman" pitchFamily="18" charset="0"/>
                <a:cs typeface="Times New Roman" pitchFamily="18" charset="0"/>
              </a:rPr>
              <a:t>Дидактические игры</a:t>
            </a:r>
          </a:p>
          <a:p>
            <a:endParaRPr lang="ru-RU" sz="1800" dirty="0" smtClean="0">
              <a:latin typeface="Times New Roman" pitchFamily="18" charset="0"/>
              <a:cs typeface="Times New Roman" pitchFamily="18" charset="0"/>
            </a:endParaRPr>
          </a:p>
        </p:txBody>
      </p:sp>
      <p:sp>
        <p:nvSpPr>
          <p:cNvPr id="3" name="TextBox 2"/>
          <p:cNvSpPr txBox="1"/>
          <p:nvPr/>
        </p:nvSpPr>
        <p:spPr>
          <a:xfrm>
            <a:off x="142844" y="655060"/>
            <a:ext cx="8893652" cy="954107"/>
          </a:xfrm>
          <a:prstGeom prst="rect">
            <a:avLst/>
          </a:prstGeom>
          <a:noFill/>
        </p:spPr>
        <p:txBody>
          <a:bodyPr wrap="square" rtlCol="0">
            <a:spAutoFit/>
          </a:bodyPr>
          <a:lstStyle/>
          <a:p>
            <a:r>
              <a:rPr lang="ru-RU" b="1" dirty="0" smtClean="0">
                <a:solidFill>
                  <a:srgbClr val="002060"/>
                </a:solidFill>
                <a:latin typeface="Times New Roman" pitchFamily="18" charset="0"/>
                <a:cs typeface="Times New Roman" pitchFamily="18" charset="0"/>
              </a:rPr>
              <a:t>Цель: воспитание моральных и нравственных качеств ребенка; </a:t>
            </a:r>
            <a:r>
              <a:rPr lang="ru-RU" b="1" dirty="0">
                <a:solidFill>
                  <a:srgbClr val="002060"/>
                </a:solidFill>
                <a:latin typeface="Times New Roman" pitchFamily="18" charset="0"/>
                <a:cs typeface="Times New Roman" pitchFamily="18" charset="0"/>
              </a:rPr>
              <a:t>ф</a:t>
            </a:r>
            <a:r>
              <a:rPr lang="ru-RU" b="1" dirty="0" smtClean="0">
                <a:solidFill>
                  <a:srgbClr val="002060"/>
                </a:solidFill>
                <a:latin typeface="Times New Roman" pitchFamily="18" charset="0"/>
                <a:cs typeface="Times New Roman" pitchFamily="18" charset="0"/>
              </a:rPr>
              <a:t>ормирование представлений о малой Родине и Отечестве, представлений о социокультурных ценностях нашего народа, об </a:t>
            </a:r>
            <a:r>
              <a:rPr lang="ru-RU" sz="2000" b="1" dirty="0" smtClean="0">
                <a:solidFill>
                  <a:srgbClr val="002060"/>
                </a:solidFill>
                <a:latin typeface="Times New Roman" pitchFamily="18" charset="0"/>
                <a:cs typeface="Times New Roman" pitchFamily="18" charset="0"/>
              </a:rPr>
              <a:t>отечественных традициях и </a:t>
            </a:r>
            <a:r>
              <a:rPr lang="ru-RU" b="1" dirty="0" smtClean="0">
                <a:solidFill>
                  <a:srgbClr val="002060"/>
                </a:solidFill>
                <a:latin typeface="Times New Roman" pitchFamily="18" charset="0"/>
                <a:cs typeface="Times New Roman" pitchFamily="18" charset="0"/>
              </a:rPr>
              <a:t>праздниках.</a:t>
            </a:r>
            <a:endParaRPr lang="ru-RU"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442898" y="190713"/>
            <a:ext cx="8258204" cy="928694"/>
          </a:xfrm>
        </p:spPr>
        <p:txBody>
          <a:bodyPr>
            <a:normAutofit fontScale="90000"/>
          </a:bodyPr>
          <a:lstStyle/>
          <a:p>
            <a:pPr algn="ctr"/>
            <a:r>
              <a:rPr lang="ru-RU" sz="3100" i="1" dirty="0" smtClean="0">
                <a:solidFill>
                  <a:srgbClr val="002060"/>
                </a:solidFill>
                <a:latin typeface="Georgia" pitchFamily="18" charset="0"/>
              </a:rPr>
              <a:t>Центр Безопасности</a:t>
            </a:r>
            <a:r>
              <a:rPr lang="ru-RU" sz="3200" dirty="0" smtClean="0">
                <a:solidFill>
                  <a:srgbClr val="002060"/>
                </a:solidFill>
              </a:rPr>
              <a:t/>
            </a:r>
            <a:br>
              <a:rPr lang="ru-RU" sz="3200" dirty="0" smtClean="0">
                <a:solidFill>
                  <a:srgbClr val="002060"/>
                </a:solidFill>
              </a:rPr>
            </a:br>
            <a:r>
              <a:rPr lang="ru-RU" i="1" dirty="0" smtClean="0">
                <a:solidFill>
                  <a:srgbClr val="002060"/>
                </a:solidFill>
                <a:latin typeface="Georgia" pitchFamily="18" charset="0"/>
              </a:rPr>
              <a:t>«Зеленый огонек» ПДД, «МЧС»</a:t>
            </a:r>
            <a:br>
              <a:rPr lang="ru-RU" i="1" dirty="0" smtClean="0">
                <a:solidFill>
                  <a:srgbClr val="002060"/>
                </a:solidFill>
                <a:latin typeface="Georgia" pitchFamily="18" charset="0"/>
              </a:rPr>
            </a:br>
            <a:endParaRPr lang="ru-RU" i="1" dirty="0">
              <a:solidFill>
                <a:srgbClr val="002060"/>
              </a:solidFill>
              <a:latin typeface="Georgia" pitchFamily="18" charset="0"/>
            </a:endParaRPr>
          </a:p>
        </p:txBody>
      </p:sp>
      <p:pic>
        <p:nvPicPr>
          <p:cNvPr id="11" name="Содержимое 10" descr="IMG_20161118_142344.jpg"/>
          <p:cNvPicPr>
            <a:picLocks noGrp="1" noChangeAspect="1"/>
          </p:cNvPicPr>
          <p:nvPr>
            <p:ph idx="1"/>
          </p:nvPr>
        </p:nvPicPr>
        <p:blipFill>
          <a:blip r:embed="rId3" cstate="print"/>
          <a:stretch>
            <a:fillRect/>
          </a:stretch>
        </p:blipFill>
        <p:spPr>
          <a:xfrm>
            <a:off x="5697263" y="1700808"/>
            <a:ext cx="3148012" cy="4197350"/>
          </a:xfrm>
        </p:spPr>
      </p:pic>
      <p:sp>
        <p:nvSpPr>
          <p:cNvPr id="10" name="Текст 9"/>
          <p:cNvSpPr>
            <a:spLocks noGrp="1"/>
          </p:cNvSpPr>
          <p:nvPr>
            <p:ph type="body" sz="half" idx="2"/>
          </p:nvPr>
        </p:nvSpPr>
        <p:spPr>
          <a:xfrm>
            <a:off x="173784" y="1623427"/>
            <a:ext cx="4968552" cy="2071702"/>
          </a:xfrm>
        </p:spPr>
        <p:txBody>
          <a:bodyPr>
            <a:noAutofit/>
          </a:bodyPr>
          <a:lstStyle/>
          <a:p>
            <a:pPr>
              <a:buFont typeface="Arial" pitchFamily="34" charset="0"/>
              <a:buChar char="•"/>
            </a:pPr>
            <a:r>
              <a:rPr lang="ru-RU" sz="1800" dirty="0" smtClean="0">
                <a:latin typeface="Times New Roman" pitchFamily="18" charset="0"/>
                <a:cs typeface="Times New Roman" pitchFamily="18" charset="0"/>
              </a:rPr>
              <a:t>Дорожные знаки; </a:t>
            </a:r>
          </a:p>
          <a:p>
            <a:pPr>
              <a:buFont typeface="Arial" pitchFamily="34" charset="0"/>
              <a:buChar char="•"/>
            </a:pPr>
            <a:r>
              <a:rPr lang="ru-RU" sz="1800" dirty="0" smtClean="0">
                <a:latin typeface="Times New Roman" pitchFamily="18" charset="0"/>
                <a:cs typeface="Times New Roman" pitchFamily="18" charset="0"/>
              </a:rPr>
              <a:t>Демонстрационные картинки;</a:t>
            </a:r>
          </a:p>
          <a:p>
            <a:pPr>
              <a:buFont typeface="Arial" pitchFamily="34" charset="0"/>
              <a:buChar char="•"/>
            </a:pPr>
            <a:r>
              <a:rPr lang="ru-RU" sz="1800" dirty="0" smtClean="0">
                <a:latin typeface="Times New Roman" pitchFamily="18" charset="0"/>
                <a:cs typeface="Times New Roman" pitchFamily="18" charset="0"/>
              </a:rPr>
              <a:t>Учебные пособия по ОБЖ; </a:t>
            </a:r>
          </a:p>
          <a:p>
            <a:pPr>
              <a:buFont typeface="Arial" pitchFamily="34" charset="0"/>
              <a:buChar char="•"/>
            </a:pPr>
            <a:r>
              <a:rPr lang="ru-RU" sz="1800" dirty="0" smtClean="0">
                <a:latin typeface="Times New Roman" pitchFamily="18" charset="0"/>
                <a:cs typeface="Times New Roman" pitchFamily="18" charset="0"/>
              </a:rPr>
              <a:t>Полицейский жезл, форма;</a:t>
            </a:r>
          </a:p>
          <a:p>
            <a:pPr>
              <a:buFont typeface="Arial" pitchFamily="34" charset="0"/>
              <a:buChar char="•"/>
            </a:pPr>
            <a:r>
              <a:rPr lang="ru-RU" sz="1800" dirty="0" smtClean="0">
                <a:latin typeface="Times New Roman" pitchFamily="18" charset="0"/>
                <a:cs typeface="Times New Roman" pitchFamily="18" charset="0"/>
              </a:rPr>
              <a:t>Настольные и дидактические игры по ПДД; </a:t>
            </a:r>
          </a:p>
          <a:p>
            <a:pPr>
              <a:buFont typeface="Arial" pitchFamily="34" charset="0"/>
              <a:buChar char="•"/>
            </a:pPr>
            <a:r>
              <a:rPr lang="ru-RU" sz="1800" dirty="0" smtClean="0">
                <a:latin typeface="Times New Roman" pitchFamily="18" charset="0"/>
                <a:cs typeface="Times New Roman" pitchFamily="18" charset="0"/>
              </a:rPr>
              <a:t>Картотека дидактических игр.</a:t>
            </a:r>
          </a:p>
          <a:p>
            <a:pPr>
              <a:buFont typeface="Arial" pitchFamily="34" charset="0"/>
              <a:buChar char="•"/>
            </a:pPr>
            <a:r>
              <a:rPr lang="ru-RU" sz="1800" dirty="0" smtClean="0">
                <a:latin typeface="Times New Roman" pitchFamily="18" charset="0"/>
                <a:cs typeface="Times New Roman" pitchFamily="18" charset="0"/>
              </a:rPr>
              <a:t> Макет </a:t>
            </a:r>
            <a:r>
              <a:rPr lang="ru-RU" sz="1800" dirty="0" err="1" smtClean="0">
                <a:latin typeface="Times New Roman" pitchFamily="18" charset="0"/>
                <a:cs typeface="Times New Roman" pitchFamily="18" charset="0"/>
              </a:rPr>
              <a:t>перекрѐстка</a:t>
            </a:r>
            <a:r>
              <a:rPr lang="ru-RU" sz="1800" dirty="0" smtClean="0">
                <a:latin typeface="Times New Roman" pitchFamily="18" charset="0"/>
                <a:cs typeface="Times New Roman" pitchFamily="18" charset="0"/>
              </a:rPr>
              <a:t> и улицы, макет по пожарной безопасности. </a:t>
            </a:r>
          </a:p>
          <a:p>
            <a:endParaRPr lang="ru-RU" sz="1800" dirty="0" smtClean="0">
              <a:latin typeface="Times New Roman" pitchFamily="18" charset="0"/>
              <a:cs typeface="Times New Roman" pitchFamily="18" charset="0"/>
            </a:endParaRPr>
          </a:p>
        </p:txBody>
      </p:sp>
      <p:pic>
        <p:nvPicPr>
          <p:cNvPr id="12" name="Рисунок 11" descr="IMG_20161118_164244.jpg"/>
          <p:cNvPicPr>
            <a:picLocks noChangeAspect="1"/>
          </p:cNvPicPr>
          <p:nvPr/>
        </p:nvPicPr>
        <p:blipFill>
          <a:blip r:embed="rId4" cstate="print"/>
          <a:stretch>
            <a:fillRect/>
          </a:stretch>
        </p:blipFill>
        <p:spPr>
          <a:xfrm>
            <a:off x="1035668" y="4221088"/>
            <a:ext cx="3929090" cy="2518189"/>
          </a:xfrm>
          <a:prstGeom prst="rect">
            <a:avLst/>
          </a:prstGeom>
        </p:spPr>
      </p:pic>
      <p:sp>
        <p:nvSpPr>
          <p:cNvPr id="5" name="TextBox 4"/>
          <p:cNvSpPr txBox="1"/>
          <p:nvPr/>
        </p:nvSpPr>
        <p:spPr>
          <a:xfrm>
            <a:off x="71422" y="700097"/>
            <a:ext cx="9001156" cy="923330"/>
          </a:xfrm>
          <a:prstGeom prst="rect">
            <a:avLst/>
          </a:prstGeom>
          <a:noFill/>
        </p:spPr>
        <p:txBody>
          <a:bodyPr wrap="square" rtlCol="0">
            <a:spAutoFit/>
          </a:bodyPr>
          <a:lstStyle/>
          <a:p>
            <a:r>
              <a:rPr lang="ru-RU" b="1" dirty="0" smtClean="0">
                <a:solidFill>
                  <a:srgbClr val="002060"/>
                </a:solidFill>
                <a:latin typeface="Times New Roman" pitchFamily="18" charset="0"/>
                <a:cs typeface="Times New Roman" pitchFamily="18" charset="0"/>
              </a:rPr>
              <a:t>Образовательная задача: систематизация знаний детей о дорожном движении и о соблюдении его правил, воспитание культуры поведения на улице. Формирование устойчивых навыков противопожарной и личной безопасности.</a:t>
            </a:r>
            <a:endParaRPr lang="ru-RU"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075241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143240" y="2071679"/>
            <a:ext cx="3241659" cy="707886"/>
          </a:xfrm>
          <a:prstGeom prst="rect">
            <a:avLst/>
          </a:prstGeom>
          <a:noFill/>
        </p:spPr>
        <p:txBody>
          <a:bodyPr wrap="square" rtlCol="0">
            <a:spAutoFit/>
          </a:bodyPr>
          <a:lstStyle/>
          <a:p>
            <a:pPr algn="ctr"/>
            <a:r>
              <a:rPr lang="ru-RU" sz="4000" b="1" i="1" dirty="0" smtClean="0">
                <a:solidFill>
                  <a:srgbClr val="000099"/>
                </a:solidFill>
                <a:latin typeface="Monotype Corsiva" pitchFamily="66" charset="0"/>
              </a:rPr>
              <a:t>Наш девиз:</a:t>
            </a:r>
            <a:endParaRPr lang="ru-RU" sz="4000" b="1" i="1" dirty="0">
              <a:solidFill>
                <a:srgbClr val="000099"/>
              </a:solidFill>
              <a:latin typeface="Monotype Corsiva" pitchFamily="66" charset="0"/>
            </a:endParaRPr>
          </a:p>
        </p:txBody>
      </p:sp>
      <p:sp>
        <p:nvSpPr>
          <p:cNvPr id="4" name="TextBox 3"/>
          <p:cNvSpPr txBox="1"/>
          <p:nvPr/>
        </p:nvSpPr>
        <p:spPr>
          <a:xfrm>
            <a:off x="2843808" y="2928935"/>
            <a:ext cx="4299961" cy="1692771"/>
          </a:xfrm>
          <a:prstGeom prst="rect">
            <a:avLst/>
          </a:prstGeom>
          <a:noFill/>
        </p:spPr>
        <p:txBody>
          <a:bodyPr wrap="square" rtlCol="0">
            <a:spAutoFit/>
          </a:bodyPr>
          <a:lstStyle/>
          <a:p>
            <a:r>
              <a:rPr lang="ru-RU" sz="2000" b="1" i="1" dirty="0" smtClean="0">
                <a:solidFill>
                  <a:srgbClr val="002060"/>
                </a:solidFill>
                <a:latin typeface="Georgia" pitchFamily="18" charset="0"/>
              </a:rPr>
              <a:t>Конопатым и курносым</a:t>
            </a:r>
          </a:p>
          <a:p>
            <a:r>
              <a:rPr lang="ru-RU" sz="2000" b="1" i="1" dirty="0" smtClean="0">
                <a:solidFill>
                  <a:srgbClr val="002060"/>
                </a:solidFill>
                <a:latin typeface="Georgia" pitchFamily="18" charset="0"/>
              </a:rPr>
              <a:t>Никогда не вешать носа!</a:t>
            </a:r>
          </a:p>
          <a:p>
            <a:r>
              <a:rPr lang="ru-RU" sz="2000" b="1" i="1" dirty="0" smtClean="0">
                <a:solidFill>
                  <a:srgbClr val="002060"/>
                </a:solidFill>
                <a:latin typeface="Georgia" pitchFamily="18" charset="0"/>
              </a:rPr>
              <a:t>Веселиться и дружить,</a:t>
            </a:r>
          </a:p>
          <a:p>
            <a:r>
              <a:rPr lang="ru-RU" sz="2000" b="1" i="1" dirty="0" smtClean="0">
                <a:solidFill>
                  <a:srgbClr val="002060"/>
                </a:solidFill>
                <a:latin typeface="Georgia" pitchFamily="18" charset="0"/>
              </a:rPr>
              <a:t>В Незабудке  классно жить!</a:t>
            </a:r>
          </a:p>
          <a:p>
            <a:endParaRPr lang="ru-RU" sz="2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442898" y="-306422"/>
            <a:ext cx="8258204" cy="928694"/>
          </a:xfrm>
        </p:spPr>
        <p:txBody>
          <a:bodyPr>
            <a:normAutofit/>
          </a:bodyPr>
          <a:lstStyle/>
          <a:p>
            <a:pPr algn="ctr"/>
            <a:r>
              <a:rPr lang="ru-RU" sz="2800" i="1" dirty="0" smtClean="0">
                <a:solidFill>
                  <a:srgbClr val="002060"/>
                </a:solidFill>
                <a:latin typeface="Georgia" pitchFamily="18" charset="0"/>
              </a:rPr>
              <a:t>Центр математического развития</a:t>
            </a:r>
            <a:endParaRPr lang="ru-RU" sz="2800" i="1" dirty="0">
              <a:solidFill>
                <a:srgbClr val="002060"/>
              </a:solidFill>
              <a:latin typeface="Georgia" pitchFamily="18" charset="0"/>
            </a:endParaRPr>
          </a:p>
        </p:txBody>
      </p:sp>
      <p:pic>
        <p:nvPicPr>
          <p:cNvPr id="11" name="Содержимое 10" descr="IMG_20161119_163752.jpg"/>
          <p:cNvPicPr>
            <a:picLocks noGrp="1" noChangeAspect="1"/>
          </p:cNvPicPr>
          <p:nvPr>
            <p:ph idx="1"/>
          </p:nvPr>
        </p:nvPicPr>
        <p:blipFill>
          <a:blip r:embed="rId3" cstate="print"/>
          <a:stretch>
            <a:fillRect/>
          </a:stretch>
        </p:blipFill>
        <p:spPr>
          <a:xfrm>
            <a:off x="4211960" y="3068960"/>
            <a:ext cx="4751710" cy="3563783"/>
          </a:xfrm>
        </p:spPr>
      </p:pic>
      <p:sp>
        <p:nvSpPr>
          <p:cNvPr id="10" name="Текст 9"/>
          <p:cNvSpPr>
            <a:spLocks noGrp="1"/>
          </p:cNvSpPr>
          <p:nvPr>
            <p:ph type="body" sz="half" idx="2"/>
          </p:nvPr>
        </p:nvSpPr>
        <p:spPr>
          <a:xfrm>
            <a:off x="112194" y="2177425"/>
            <a:ext cx="4103681" cy="4286280"/>
          </a:xfrm>
        </p:spPr>
        <p:txBody>
          <a:bodyPr>
            <a:noAutofit/>
          </a:bodyPr>
          <a:lstStyle/>
          <a:p>
            <a:pPr>
              <a:lnSpc>
                <a:spcPct val="80000"/>
              </a:lnSpc>
              <a:buFont typeface="Arial" pitchFamily="34" charset="0"/>
              <a:buChar char="•"/>
            </a:pPr>
            <a:r>
              <a:rPr lang="ru-RU" sz="1800" dirty="0" smtClean="0">
                <a:latin typeface="Times New Roman" pitchFamily="18" charset="0"/>
                <a:cs typeface="Times New Roman" pitchFamily="18" charset="0"/>
              </a:rPr>
              <a:t>Доска магнитная;</a:t>
            </a:r>
          </a:p>
          <a:p>
            <a:pPr>
              <a:lnSpc>
                <a:spcPct val="80000"/>
              </a:lnSpc>
              <a:buFont typeface="Arial" pitchFamily="34" charset="0"/>
              <a:buChar char="•"/>
            </a:pPr>
            <a:r>
              <a:rPr lang="ru-RU" sz="1800" dirty="0" smtClean="0">
                <a:latin typeface="Times New Roman" pitchFamily="18" charset="0"/>
                <a:cs typeface="Times New Roman" pitchFamily="18" charset="0"/>
              </a:rPr>
              <a:t>Картотека дидактических игр по математике; считалок и загадок;</a:t>
            </a:r>
          </a:p>
          <a:p>
            <a:pPr>
              <a:lnSpc>
                <a:spcPct val="80000"/>
              </a:lnSpc>
              <a:buFont typeface="Arial" pitchFamily="34" charset="0"/>
              <a:buChar char="•"/>
            </a:pPr>
            <a:r>
              <a:rPr lang="ru-RU" sz="1800" dirty="0" smtClean="0">
                <a:latin typeface="Times New Roman" pitchFamily="18" charset="0"/>
                <a:cs typeface="Times New Roman" pitchFamily="18" charset="0"/>
              </a:rPr>
              <a:t>Палочки </a:t>
            </a:r>
            <a:r>
              <a:rPr lang="ru-RU" sz="1800" dirty="0" err="1" smtClean="0">
                <a:latin typeface="Times New Roman" pitchFamily="18" charset="0"/>
                <a:cs typeface="Times New Roman" pitchFamily="18" charset="0"/>
              </a:rPr>
              <a:t>Кюизенера</a:t>
            </a:r>
            <a:r>
              <a:rPr lang="ru-RU" sz="1800" dirty="0" smtClean="0">
                <a:latin typeface="Times New Roman" pitchFamily="18" charset="0"/>
                <a:cs typeface="Times New Roman" pitchFamily="18" charset="0"/>
              </a:rPr>
              <a:t>;  </a:t>
            </a:r>
          </a:p>
          <a:p>
            <a:pPr>
              <a:lnSpc>
                <a:spcPct val="80000"/>
              </a:lnSpc>
              <a:buFont typeface="Arial" pitchFamily="34" charset="0"/>
              <a:buChar char="•"/>
            </a:pPr>
            <a:r>
              <a:rPr lang="ru-RU" sz="1800" dirty="0" smtClean="0">
                <a:latin typeface="Times New Roman" pitchFamily="18" charset="0"/>
                <a:cs typeface="Times New Roman" pitchFamily="18" charset="0"/>
              </a:rPr>
              <a:t>Блоки </a:t>
            </a:r>
            <a:r>
              <a:rPr lang="ru-RU" sz="1800" dirty="0" err="1" smtClean="0">
                <a:latin typeface="Times New Roman" pitchFamily="18" charset="0"/>
                <a:cs typeface="Times New Roman" pitchFamily="18" charset="0"/>
              </a:rPr>
              <a:t>Дьенеша</a:t>
            </a:r>
            <a:r>
              <a:rPr lang="ru-RU" sz="1800" dirty="0" smtClean="0">
                <a:latin typeface="Times New Roman" pitchFamily="18" charset="0"/>
                <a:cs typeface="Times New Roman" pitchFamily="18" charset="0"/>
              </a:rPr>
              <a:t>;</a:t>
            </a:r>
          </a:p>
          <a:p>
            <a:pPr>
              <a:lnSpc>
                <a:spcPct val="80000"/>
              </a:lnSpc>
              <a:buFont typeface="Arial" pitchFamily="34" charset="0"/>
              <a:buChar char="•"/>
            </a:pPr>
            <a:r>
              <a:rPr lang="ru-RU" sz="1800" dirty="0" smtClean="0">
                <a:latin typeface="Times New Roman" pitchFamily="18" charset="0"/>
                <a:cs typeface="Times New Roman" pitchFamily="18" charset="0"/>
              </a:rPr>
              <a:t>Счеты, часы;</a:t>
            </a:r>
          </a:p>
          <a:p>
            <a:pPr>
              <a:lnSpc>
                <a:spcPct val="80000"/>
              </a:lnSpc>
              <a:buFont typeface="Arial" pitchFamily="34" charset="0"/>
              <a:buChar char="•"/>
            </a:pPr>
            <a:r>
              <a:rPr lang="ru-RU" sz="1800" dirty="0" err="1" smtClean="0">
                <a:latin typeface="Times New Roman" pitchFamily="18" charset="0"/>
                <a:cs typeface="Times New Roman" pitchFamily="18" charset="0"/>
              </a:rPr>
              <a:t>Плакаты:«Цифры</a:t>
            </a:r>
            <a:r>
              <a:rPr lang="ru-RU" sz="1800" dirty="0" smtClean="0">
                <a:latin typeface="Times New Roman" pitchFamily="18" charset="0"/>
                <a:cs typeface="Times New Roman" pitchFamily="18" charset="0"/>
              </a:rPr>
              <a:t>», «Геометрические фигуры», «Времена года»;</a:t>
            </a:r>
          </a:p>
          <a:p>
            <a:pPr>
              <a:lnSpc>
                <a:spcPct val="80000"/>
              </a:lnSpc>
              <a:buFont typeface="Arial" pitchFamily="34" charset="0"/>
              <a:buChar char="•"/>
            </a:pPr>
            <a:r>
              <a:rPr lang="ru-RU" sz="1800" dirty="0" smtClean="0">
                <a:latin typeface="Times New Roman" pitchFamily="18" charset="0"/>
                <a:cs typeface="Times New Roman" pitchFamily="18" charset="0"/>
              </a:rPr>
              <a:t>Счетные палочки;</a:t>
            </a:r>
          </a:p>
          <a:p>
            <a:pPr>
              <a:lnSpc>
                <a:spcPct val="80000"/>
              </a:lnSpc>
              <a:buFont typeface="Arial" pitchFamily="34" charset="0"/>
              <a:buChar char="•"/>
            </a:pPr>
            <a:r>
              <a:rPr lang="ru-RU" sz="1800" dirty="0" smtClean="0">
                <a:latin typeface="Times New Roman" pitchFamily="18" charset="0"/>
                <a:cs typeface="Times New Roman" pitchFamily="18" charset="0"/>
              </a:rPr>
              <a:t>Комплекты «Фигуры», «Цифры» «Знаки»;</a:t>
            </a:r>
          </a:p>
          <a:p>
            <a:pPr>
              <a:lnSpc>
                <a:spcPct val="80000"/>
              </a:lnSpc>
              <a:buFont typeface="Arial" pitchFamily="34" charset="0"/>
              <a:buChar char="•"/>
            </a:pPr>
            <a:r>
              <a:rPr lang="ru-RU" sz="1800" dirty="0" smtClean="0">
                <a:latin typeface="Times New Roman" pitchFamily="18" charset="0"/>
                <a:cs typeface="Times New Roman" pitchFamily="18" charset="0"/>
              </a:rPr>
              <a:t>Самодельный раздаточный, наглядный счетный материал;</a:t>
            </a:r>
          </a:p>
          <a:p>
            <a:pPr>
              <a:lnSpc>
                <a:spcPct val="80000"/>
              </a:lnSpc>
              <a:buFont typeface="Arial" pitchFamily="34" charset="0"/>
              <a:buChar char="•"/>
            </a:pPr>
            <a:r>
              <a:rPr lang="ru-RU" sz="1800" dirty="0" smtClean="0">
                <a:latin typeface="Times New Roman" pitchFamily="18" charset="0"/>
                <a:cs typeface="Times New Roman" pitchFamily="18" charset="0"/>
              </a:rPr>
              <a:t>Наборное полотно;</a:t>
            </a:r>
          </a:p>
          <a:p>
            <a:pPr>
              <a:lnSpc>
                <a:spcPct val="80000"/>
              </a:lnSpc>
              <a:buFont typeface="Arial" pitchFamily="34" charset="0"/>
              <a:buChar char="•"/>
            </a:pPr>
            <a:r>
              <a:rPr lang="ru-RU" sz="1800" dirty="0" smtClean="0">
                <a:latin typeface="Times New Roman" pitchFamily="18" charset="0"/>
                <a:cs typeface="Times New Roman" pitchFamily="18" charset="0"/>
              </a:rPr>
              <a:t>Художественно-графическая наглядность (рабочие тетради, тетради для графического диктанта);</a:t>
            </a:r>
          </a:p>
          <a:p>
            <a:pPr>
              <a:lnSpc>
                <a:spcPct val="80000"/>
              </a:lnSpc>
              <a:buFont typeface="Arial" pitchFamily="34" charset="0"/>
              <a:buChar char="•"/>
            </a:pPr>
            <a:r>
              <a:rPr lang="ru-RU" sz="1800" dirty="0" smtClean="0">
                <a:latin typeface="Times New Roman" pitchFamily="18" charset="0"/>
                <a:cs typeface="Times New Roman" pitchFamily="18" charset="0"/>
              </a:rPr>
              <a:t>Дидактические настольные игры.</a:t>
            </a:r>
          </a:p>
        </p:txBody>
      </p:sp>
      <p:sp>
        <p:nvSpPr>
          <p:cNvPr id="3" name="TextBox 2"/>
          <p:cNvSpPr txBox="1"/>
          <p:nvPr/>
        </p:nvSpPr>
        <p:spPr>
          <a:xfrm>
            <a:off x="0" y="700097"/>
            <a:ext cx="9144000" cy="1477328"/>
          </a:xfrm>
          <a:prstGeom prst="rect">
            <a:avLst/>
          </a:prstGeom>
          <a:noFill/>
        </p:spPr>
        <p:txBody>
          <a:bodyPr wrap="square" rtlCol="0">
            <a:spAutoFit/>
          </a:bodyPr>
          <a:lstStyle/>
          <a:p>
            <a:r>
              <a:rPr lang="ru-RU" b="1" dirty="0" smtClean="0">
                <a:solidFill>
                  <a:srgbClr val="002060"/>
                </a:solidFill>
                <a:latin typeface="Times New Roman" pitchFamily="18" charset="0"/>
                <a:cs typeface="Times New Roman" pitchFamily="18" charset="0"/>
              </a:rPr>
              <a:t>Цель: формирование у детей интереса к элементарной математической деятельности; воспитание потребности в интеллектуальных играх; развитие качеств необходимых для успешного овладения математикой в дальнейшем (целеустремленность, настойчивость, находчивость, самостоятельность); стремления к достижению положительного результата.</a:t>
            </a:r>
            <a:endParaRPr lang="ru-RU"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442898" y="62352"/>
            <a:ext cx="8258204" cy="637745"/>
          </a:xfrm>
        </p:spPr>
        <p:txBody>
          <a:bodyPr>
            <a:normAutofit/>
          </a:bodyPr>
          <a:lstStyle/>
          <a:p>
            <a:pPr algn="ctr"/>
            <a:r>
              <a:rPr lang="ru-RU" sz="2800" i="1" dirty="0" smtClean="0">
                <a:solidFill>
                  <a:srgbClr val="002060"/>
                </a:solidFill>
                <a:latin typeface="Georgia" pitchFamily="18" charset="0"/>
              </a:rPr>
              <a:t>Центр «</a:t>
            </a:r>
            <a:r>
              <a:rPr lang="ru-RU" sz="2800" i="1" dirty="0" err="1" smtClean="0">
                <a:solidFill>
                  <a:srgbClr val="002060"/>
                </a:solidFill>
                <a:latin typeface="Georgia" pitchFamily="18" charset="0"/>
              </a:rPr>
              <a:t>Говорунок</a:t>
            </a:r>
            <a:r>
              <a:rPr lang="ru-RU" sz="2800" i="1" dirty="0" smtClean="0">
                <a:solidFill>
                  <a:srgbClr val="002060"/>
                </a:solidFill>
                <a:latin typeface="Georgia" pitchFamily="18" charset="0"/>
              </a:rPr>
              <a:t>»</a:t>
            </a:r>
            <a:endParaRPr lang="ru-RU" sz="2800" i="1" dirty="0">
              <a:solidFill>
                <a:srgbClr val="002060"/>
              </a:solidFill>
              <a:latin typeface="Georgia" pitchFamily="18" charset="0"/>
            </a:endParaRPr>
          </a:p>
        </p:txBody>
      </p:sp>
      <p:pic>
        <p:nvPicPr>
          <p:cNvPr id="11" name="Содержимое 10" descr="IMG_20161119_170328.jpg"/>
          <p:cNvPicPr>
            <a:picLocks noGrp="1" noChangeAspect="1"/>
          </p:cNvPicPr>
          <p:nvPr>
            <p:ph idx="1"/>
          </p:nvPr>
        </p:nvPicPr>
        <p:blipFill>
          <a:blip r:embed="rId4" cstate="print"/>
          <a:stretch>
            <a:fillRect/>
          </a:stretch>
        </p:blipFill>
        <p:spPr>
          <a:xfrm>
            <a:off x="3961737" y="2924944"/>
            <a:ext cx="4896544" cy="3672408"/>
          </a:xfrm>
        </p:spPr>
      </p:pic>
      <p:sp>
        <p:nvSpPr>
          <p:cNvPr id="10" name="Текст 9"/>
          <p:cNvSpPr>
            <a:spLocks noGrp="1"/>
          </p:cNvSpPr>
          <p:nvPr>
            <p:ph type="body" sz="half" idx="2"/>
          </p:nvPr>
        </p:nvSpPr>
        <p:spPr>
          <a:xfrm>
            <a:off x="0" y="1346428"/>
            <a:ext cx="4139951" cy="5511572"/>
          </a:xfrm>
        </p:spPr>
        <p:txBody>
          <a:bodyPr>
            <a:noAutofit/>
          </a:bodyPr>
          <a:lstStyle/>
          <a:p>
            <a:pPr>
              <a:buFont typeface="Arial" pitchFamily="34" charset="0"/>
              <a:buChar char="•"/>
            </a:pPr>
            <a:r>
              <a:rPr lang="ru-RU" sz="1800" dirty="0" smtClean="0">
                <a:latin typeface="Times New Roman" pitchFamily="18" charset="0"/>
                <a:cs typeface="Times New Roman" pitchFamily="18" charset="0"/>
              </a:rPr>
              <a:t>Предметные, сюжетные картинки для составления рассказов, картинки по лексическим темам;</a:t>
            </a:r>
          </a:p>
          <a:p>
            <a:pPr>
              <a:buFont typeface="Arial" pitchFamily="34" charset="0"/>
              <a:buChar char="•"/>
            </a:pPr>
            <a:r>
              <a:rPr lang="ru-RU" sz="1800" dirty="0" smtClean="0">
                <a:latin typeface="Times New Roman" pitchFamily="18" charset="0"/>
                <a:cs typeface="Times New Roman" pitchFamily="18" charset="0"/>
              </a:rPr>
              <a:t>Дидактические ,настольные развивающие игры по развитию речи по возрасту, </a:t>
            </a:r>
          </a:p>
          <a:p>
            <a:pPr>
              <a:buFont typeface="Arial" pitchFamily="34" charset="0"/>
              <a:buChar char="•"/>
            </a:pPr>
            <a:r>
              <a:rPr lang="ru-RU" sz="1800" dirty="0" smtClean="0">
                <a:latin typeface="Times New Roman" pitchFamily="18" charset="0"/>
                <a:cs typeface="Times New Roman" pitchFamily="18" charset="0"/>
              </a:rPr>
              <a:t>Набор кубиков с буквами;</a:t>
            </a:r>
          </a:p>
          <a:p>
            <a:pPr>
              <a:buFont typeface="Arial" pitchFamily="34" charset="0"/>
              <a:buChar char="•"/>
            </a:pPr>
            <a:r>
              <a:rPr lang="ru-RU" sz="1800" dirty="0" smtClean="0">
                <a:latin typeface="Times New Roman" pitchFamily="18" charset="0"/>
                <a:cs typeface="Times New Roman" pitchFamily="18" charset="0"/>
              </a:rPr>
              <a:t>Пособия и игры для закрепления правильного речевого дыхания: снежинки, султанчики;</a:t>
            </a:r>
          </a:p>
          <a:p>
            <a:pPr>
              <a:buFont typeface="Arial" pitchFamily="34" charset="0"/>
              <a:buChar char="•"/>
            </a:pPr>
            <a:r>
              <a:rPr lang="ru-RU" sz="1800" dirty="0" smtClean="0">
                <a:latin typeface="Times New Roman" pitchFamily="18" charset="0"/>
                <a:cs typeface="Times New Roman" pitchFamily="18" charset="0"/>
              </a:rPr>
              <a:t>Сюжетные картинки для автоматизации звуков;</a:t>
            </a:r>
          </a:p>
          <a:p>
            <a:pPr>
              <a:buFont typeface="Arial" pitchFamily="34" charset="0"/>
              <a:buChar char="•"/>
            </a:pPr>
            <a:r>
              <a:rPr lang="ru-RU" sz="1800" dirty="0" smtClean="0">
                <a:latin typeface="Times New Roman" pitchFamily="18" charset="0"/>
                <a:cs typeface="Times New Roman" pitchFamily="18" charset="0"/>
              </a:rPr>
              <a:t>Картотека пальчиковой и дыхательной гимнастики;</a:t>
            </a:r>
          </a:p>
          <a:p>
            <a:pPr>
              <a:buFont typeface="Arial" pitchFamily="34" charset="0"/>
              <a:buChar char="•"/>
            </a:pPr>
            <a:r>
              <a:rPr lang="ru-RU" sz="1800" dirty="0" smtClean="0">
                <a:latin typeface="Times New Roman" pitchFamily="18" charset="0"/>
                <a:cs typeface="Times New Roman" pitchFamily="18" charset="0"/>
              </a:rPr>
              <a:t>Опорные схемы для составления описательных рассказов;</a:t>
            </a:r>
          </a:p>
          <a:p>
            <a:pPr>
              <a:buFont typeface="Arial" pitchFamily="34" charset="0"/>
              <a:buChar char="•"/>
            </a:pPr>
            <a:r>
              <a:rPr lang="ru-RU" sz="1800" dirty="0" smtClean="0">
                <a:latin typeface="Times New Roman" pitchFamily="18" charset="0"/>
                <a:cs typeface="Times New Roman" pitchFamily="18" charset="0"/>
              </a:rPr>
              <a:t>Художественно-графическая наглядность (рабочие тетради)</a:t>
            </a:r>
          </a:p>
        </p:txBody>
      </p:sp>
      <p:sp>
        <p:nvSpPr>
          <p:cNvPr id="2" name="TextBox 1"/>
          <p:cNvSpPr txBox="1"/>
          <p:nvPr/>
        </p:nvSpPr>
        <p:spPr>
          <a:xfrm>
            <a:off x="395536" y="700097"/>
            <a:ext cx="8462744" cy="646331"/>
          </a:xfrm>
          <a:prstGeom prst="rect">
            <a:avLst/>
          </a:prstGeom>
          <a:noFill/>
        </p:spPr>
        <p:txBody>
          <a:bodyPr wrap="square" rtlCol="0">
            <a:spAutoFit/>
          </a:bodyPr>
          <a:lstStyle/>
          <a:p>
            <a:r>
              <a:rPr lang="ru-RU" b="1" dirty="0" smtClean="0">
                <a:solidFill>
                  <a:srgbClr val="002060"/>
                </a:solidFill>
                <a:latin typeface="Times New Roman" pitchFamily="18" charset="0"/>
                <a:cs typeface="Times New Roman" pitchFamily="18" charset="0"/>
              </a:rPr>
              <a:t>Цель: стимулирование самостоятельной речевой деятельности и речевого общения детей.</a:t>
            </a:r>
            <a:endParaRPr lang="ru-RU"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0" y="470394"/>
            <a:ext cx="9144000" cy="1941504"/>
          </a:xfrm>
        </p:spPr>
        <p:txBody>
          <a:bodyPr>
            <a:normAutofit fontScale="90000"/>
          </a:bodyPr>
          <a:lstStyle/>
          <a:p>
            <a:pPr algn="ctr"/>
            <a:r>
              <a:rPr lang="ru-RU" sz="3100" i="1" dirty="0" smtClean="0">
                <a:solidFill>
                  <a:srgbClr val="002060"/>
                </a:solidFill>
                <a:latin typeface="Georgia" pitchFamily="18" charset="0"/>
              </a:rPr>
              <a:t>Центр строительно-конструктивных игр</a:t>
            </a:r>
            <a:br>
              <a:rPr lang="ru-RU" sz="3100" i="1" dirty="0" smtClean="0">
                <a:solidFill>
                  <a:srgbClr val="002060"/>
                </a:solidFill>
                <a:latin typeface="Georgia" pitchFamily="18" charset="0"/>
              </a:rPr>
            </a:br>
            <a:r>
              <a:rPr lang="ru-RU" dirty="0" smtClean="0">
                <a:solidFill>
                  <a:srgbClr val="002060"/>
                </a:solidFill>
                <a:latin typeface="Times New Roman" pitchFamily="18" charset="0"/>
                <a:cs typeface="Times New Roman" pitchFamily="18" charset="0"/>
              </a:rPr>
              <a:t>Цель: развивать представления об основных свойствах объемных геометрических, в основном крупных форм (устойчивость, неустойчивость, прочность), в приобретении умений воссоздать знакомые предметы горизонтальной плоскости (дорожки, лесенки, стульчики и т.д.), развивать навыки сотворчества со взрослыми, самостоятельного творчества, развивать мелкую моторику пальцев, рук.  </a:t>
            </a:r>
            <a:br>
              <a:rPr lang="ru-RU" dirty="0" smtClean="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sp>
        <p:nvSpPr>
          <p:cNvPr id="10" name="Текст 9"/>
          <p:cNvSpPr>
            <a:spLocks noGrp="1"/>
          </p:cNvSpPr>
          <p:nvPr>
            <p:ph type="body" sz="half" idx="2"/>
          </p:nvPr>
        </p:nvSpPr>
        <p:spPr>
          <a:xfrm>
            <a:off x="142844" y="2348880"/>
            <a:ext cx="3781084" cy="4286280"/>
          </a:xfrm>
        </p:spPr>
        <p:txBody>
          <a:bodyPr>
            <a:normAutofit/>
          </a:bodyPr>
          <a:lstStyle/>
          <a:p>
            <a:pPr>
              <a:buFont typeface="Arial" pitchFamily="34" charset="0"/>
              <a:buChar char="•"/>
            </a:pPr>
            <a:r>
              <a:rPr lang="ru-RU" sz="1800" dirty="0" smtClean="0">
                <a:latin typeface="Times New Roman" pitchFamily="18" charset="0"/>
                <a:cs typeface="Times New Roman" pitchFamily="18" charset="0"/>
              </a:rPr>
              <a:t>Конструктор мелкий и крупный «</a:t>
            </a:r>
            <a:r>
              <a:rPr lang="ru-RU" sz="1800" dirty="0" err="1" smtClean="0">
                <a:latin typeface="Times New Roman" pitchFamily="18" charset="0"/>
                <a:cs typeface="Times New Roman" pitchFamily="18" charset="0"/>
              </a:rPr>
              <a:t>Лего</a:t>
            </a:r>
            <a:r>
              <a:rPr lang="ru-RU" sz="1800" dirty="0" smtClean="0">
                <a:latin typeface="Times New Roman" pitchFamily="18" charset="0"/>
                <a:cs typeface="Times New Roman" pitchFamily="18" charset="0"/>
              </a:rPr>
              <a:t>»; </a:t>
            </a:r>
          </a:p>
          <a:p>
            <a:pPr>
              <a:buFont typeface="Arial" pitchFamily="34" charset="0"/>
              <a:buChar char="•"/>
            </a:pPr>
            <a:r>
              <a:rPr lang="ru-RU" sz="1800" dirty="0" smtClean="0">
                <a:latin typeface="Times New Roman" pitchFamily="18" charset="0"/>
                <a:cs typeface="Times New Roman" pitchFamily="18" charset="0"/>
              </a:rPr>
              <a:t>Пластмассовый напольный конструктор; </a:t>
            </a:r>
          </a:p>
          <a:p>
            <a:pPr>
              <a:buFont typeface="Arial" pitchFamily="34" charset="0"/>
              <a:buChar char="•"/>
            </a:pPr>
            <a:r>
              <a:rPr lang="ru-RU" sz="1800" dirty="0" smtClean="0">
                <a:latin typeface="Times New Roman" pitchFamily="18" charset="0"/>
                <a:cs typeface="Times New Roman" pitchFamily="18" charset="0"/>
              </a:rPr>
              <a:t>Мозаика; </a:t>
            </a:r>
          </a:p>
          <a:p>
            <a:pPr>
              <a:buFont typeface="Arial" pitchFamily="34" charset="0"/>
              <a:buChar char="•"/>
            </a:pPr>
            <a:r>
              <a:rPr lang="ru-RU" sz="1800" dirty="0" smtClean="0">
                <a:latin typeface="Times New Roman" pitchFamily="18" charset="0"/>
                <a:cs typeface="Times New Roman" pitchFamily="18" charset="0"/>
              </a:rPr>
              <a:t>Деревянный конструктор. </a:t>
            </a:r>
          </a:p>
          <a:p>
            <a:pPr>
              <a:buFont typeface="Arial" pitchFamily="34" charset="0"/>
              <a:buChar char="•"/>
            </a:pPr>
            <a:r>
              <a:rPr lang="ru-RU" sz="1800" dirty="0" smtClean="0">
                <a:latin typeface="Times New Roman" pitchFamily="18" charset="0"/>
                <a:cs typeface="Times New Roman" pitchFamily="18" charset="0"/>
              </a:rPr>
              <a:t>Набор «Строитель»;</a:t>
            </a:r>
          </a:p>
          <a:p>
            <a:pPr>
              <a:buFont typeface="Arial" pitchFamily="34" charset="0"/>
              <a:buChar char="•"/>
            </a:pPr>
            <a:r>
              <a:rPr lang="ru-RU" sz="1800" dirty="0" smtClean="0">
                <a:latin typeface="Times New Roman" pitchFamily="18" charset="0"/>
                <a:cs typeface="Times New Roman" pitchFamily="18" charset="0"/>
              </a:rPr>
              <a:t>Машины разных размеров;</a:t>
            </a:r>
          </a:p>
          <a:p>
            <a:pPr>
              <a:buFont typeface="Arial" pitchFamily="34" charset="0"/>
              <a:buChar char="•"/>
            </a:pPr>
            <a:r>
              <a:rPr lang="ru-RU" sz="1800" dirty="0" smtClean="0">
                <a:latin typeface="Times New Roman" pitchFamily="18" charset="0"/>
                <a:cs typeface="Times New Roman" pitchFamily="18" charset="0"/>
              </a:rPr>
              <a:t>Мастерская по ремонту машин;</a:t>
            </a:r>
          </a:p>
          <a:p>
            <a:pPr>
              <a:buFont typeface="Arial" pitchFamily="34" charset="0"/>
              <a:buChar char="•"/>
            </a:pPr>
            <a:r>
              <a:rPr lang="ru-RU" sz="1800" dirty="0" smtClean="0">
                <a:latin typeface="Times New Roman" pitchFamily="18" charset="0"/>
                <a:cs typeface="Times New Roman" pitchFamily="18" charset="0"/>
              </a:rPr>
              <a:t>Дорожные знаки;</a:t>
            </a:r>
          </a:p>
          <a:p>
            <a:pPr>
              <a:buFont typeface="Arial" pitchFamily="34" charset="0"/>
              <a:buChar char="•"/>
            </a:pPr>
            <a:r>
              <a:rPr lang="ru-RU" sz="1800" dirty="0" smtClean="0">
                <a:latin typeface="Times New Roman" pitchFamily="18" charset="0"/>
                <a:cs typeface="Times New Roman" pitchFamily="18" charset="0"/>
              </a:rPr>
              <a:t>Опорные схемы по конструированию</a:t>
            </a:r>
          </a:p>
        </p:txBody>
      </p:sp>
      <p:pic>
        <p:nvPicPr>
          <p:cNvPr id="12" name="Содержимое 11" descr="IMG_20161118_181942.jpg"/>
          <p:cNvPicPr>
            <a:picLocks noGrp="1" noChangeAspect="1"/>
          </p:cNvPicPr>
          <p:nvPr>
            <p:ph idx="1"/>
          </p:nvPr>
        </p:nvPicPr>
        <p:blipFill>
          <a:blip r:embed="rId3" cstate="print"/>
          <a:stretch>
            <a:fillRect/>
          </a:stretch>
        </p:blipFill>
        <p:spPr>
          <a:xfrm>
            <a:off x="3737169" y="2636912"/>
            <a:ext cx="5111750" cy="383381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19597"/>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11" name="Заголовок 10"/>
          <p:cNvSpPr>
            <a:spLocks noGrp="1"/>
          </p:cNvSpPr>
          <p:nvPr>
            <p:ph type="title"/>
          </p:nvPr>
        </p:nvSpPr>
        <p:spPr>
          <a:xfrm>
            <a:off x="445375" y="428604"/>
            <a:ext cx="8229600" cy="2868610"/>
          </a:xfrm>
        </p:spPr>
        <p:txBody>
          <a:bodyPr>
            <a:normAutofit fontScale="90000"/>
          </a:bodyPr>
          <a:lstStyle/>
          <a:p>
            <a:pPr algn="l"/>
            <a:r>
              <a:rPr lang="ru-RU" sz="3100" b="1" i="1" dirty="0" smtClean="0">
                <a:solidFill>
                  <a:srgbClr val="002060"/>
                </a:solidFill>
                <a:latin typeface="Georgia" pitchFamily="18" charset="0"/>
              </a:rPr>
              <a:t>                 Сюжетно-ролевые игры</a:t>
            </a:r>
            <a:br>
              <a:rPr lang="ru-RU" sz="3100" b="1" i="1" dirty="0" smtClean="0">
                <a:solidFill>
                  <a:srgbClr val="002060"/>
                </a:solidFill>
                <a:latin typeface="Georgia" pitchFamily="18" charset="0"/>
              </a:rPr>
            </a:br>
            <a:r>
              <a:rPr lang="ru-RU" sz="2000" dirty="0" smtClean="0">
                <a:latin typeface="Times New Roman" pitchFamily="18" charset="0"/>
                <a:cs typeface="Times New Roman" pitchFamily="18" charset="0"/>
              </a:rPr>
              <a:t>В сюжетно-ролевых играх дошкольники начинают осваивать сложные взаимодействия людей, отражающие наиболее типичные жизненные ситуации, например: «День рождения», «На приеме у врача», «Ремонт машин» и др. Игровые действия с каждым годом становятся более сложными. В нашей группе созданы все условия, которые помогут ребенку использовать максимальный опыт в мире игры. В игровом пространстве может быть несколько центров, каждый из которых поддерживает свою сюжетную линию.  Дети реализовывают свои потребности в обыгрывании характеров , сюжетов, ролей в соответствии с их желаниями.</a:t>
            </a:r>
            <a:br>
              <a:rPr lang="ru-RU" sz="2000" dirty="0" smtClean="0">
                <a:latin typeface="Times New Roman" pitchFamily="18" charset="0"/>
                <a:cs typeface="Times New Roman" pitchFamily="18" charset="0"/>
              </a:rPr>
            </a:br>
            <a:r>
              <a:rPr lang="ru-RU" sz="2000" b="1" dirty="0" smtClean="0">
                <a:solidFill>
                  <a:srgbClr val="000066"/>
                </a:solidFill>
                <a:latin typeface="Times New Roman" pitchFamily="18" charset="0"/>
                <a:cs typeface="Times New Roman" pitchFamily="18" charset="0"/>
              </a:rPr>
              <a:t>Цель сюжетно-ролевых игр-</a:t>
            </a:r>
            <a:r>
              <a:rPr lang="ru-RU" sz="2000" b="1" dirty="0">
                <a:solidFill>
                  <a:srgbClr val="000066"/>
                </a:solidFill>
                <a:latin typeface="Times New Roman" pitchFamily="18" charset="0"/>
                <a:cs typeface="Times New Roman" pitchFamily="18" charset="0"/>
              </a:rPr>
              <a:t>о</a:t>
            </a:r>
            <a:r>
              <a:rPr lang="ru-RU" sz="2000" b="1" dirty="0" smtClean="0">
                <a:solidFill>
                  <a:srgbClr val="000066"/>
                </a:solidFill>
                <a:latin typeface="Times New Roman" pitchFamily="18" charset="0"/>
                <a:cs typeface="Times New Roman" pitchFamily="18" charset="0"/>
              </a:rPr>
              <a:t>владение </a:t>
            </a:r>
            <a:r>
              <a:rPr lang="ru-RU" sz="2000" b="1" dirty="0">
                <a:solidFill>
                  <a:srgbClr val="000066"/>
                </a:solidFill>
                <a:latin typeface="Times New Roman" pitchFamily="18" charset="0"/>
                <a:cs typeface="Times New Roman" pitchFamily="18" charset="0"/>
              </a:rPr>
              <a:t>социальным опытом, приобщение к миру профессий, возможность реализовать себя в игре.</a:t>
            </a:r>
            <a:br>
              <a:rPr lang="ru-RU" sz="2000" b="1" dirty="0">
                <a:solidFill>
                  <a:srgbClr val="000066"/>
                </a:solidFill>
                <a:latin typeface="Times New Roman" pitchFamily="18" charset="0"/>
                <a:cs typeface="Times New Roman" pitchFamily="18" charset="0"/>
              </a:rPr>
            </a:br>
            <a:r>
              <a:rPr lang="ru-RU" sz="2000" dirty="0" smtClean="0">
                <a:latin typeface="Times New Roman" pitchFamily="18" charset="0"/>
                <a:cs typeface="Times New Roman" pitchFamily="18" charset="0"/>
              </a:rPr>
              <a:t> Организация сюжетной игры в нашей группе предусматривает следующие темы:</a:t>
            </a:r>
            <a:endParaRPr lang="ru-RU" sz="2000" dirty="0">
              <a:latin typeface="Times New Roman" pitchFamily="18" charset="0"/>
              <a:cs typeface="Times New Roman" pitchFamily="18" charset="0"/>
            </a:endParaRPr>
          </a:p>
        </p:txBody>
      </p:sp>
      <p:sp>
        <p:nvSpPr>
          <p:cNvPr id="10" name="Содержимое 15"/>
          <p:cNvSpPr txBox="1">
            <a:spLocks/>
          </p:cNvSpPr>
          <p:nvPr/>
        </p:nvSpPr>
        <p:spPr>
          <a:xfrm>
            <a:off x="457200" y="3717032"/>
            <a:ext cx="8229600" cy="330574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1800" b="1" i="1" dirty="0" smtClean="0">
                <a:latin typeface="Times New Roman" pitchFamily="18" charset="0"/>
                <a:cs typeface="Times New Roman" pitchFamily="18" charset="0"/>
              </a:rPr>
              <a:t>Сюжетно-ролевая игра «Магазин», «Кафе», </a:t>
            </a:r>
          </a:p>
          <a:p>
            <a:pPr marL="0" indent="0">
              <a:buFont typeface="Arial" pitchFamily="34" charset="0"/>
              <a:buNone/>
            </a:pPr>
            <a:r>
              <a:rPr lang="ru-RU" sz="1800" b="1" i="1" dirty="0" smtClean="0">
                <a:latin typeface="Times New Roman" pitchFamily="18" charset="0"/>
                <a:cs typeface="Times New Roman" pitchFamily="18" charset="0"/>
              </a:rPr>
              <a:t>                                                             «Столовая»</a:t>
            </a:r>
            <a:r>
              <a:rPr lang="ru-RU" sz="1800" dirty="0" smtClean="0">
                <a:latin typeface="Times New Roman" pitchFamily="18" charset="0"/>
                <a:cs typeface="Times New Roman" pitchFamily="18" charset="0"/>
              </a:rPr>
              <a:t> :</a:t>
            </a:r>
          </a:p>
          <a:p>
            <a:r>
              <a:rPr lang="ru-RU" sz="1800" dirty="0" smtClean="0">
                <a:latin typeface="Times New Roman" pitchFamily="18" charset="0"/>
                <a:cs typeface="Times New Roman" pitchFamily="18" charset="0"/>
              </a:rPr>
              <a:t>Игровая тележка «Магазин»;</a:t>
            </a:r>
          </a:p>
          <a:p>
            <a:r>
              <a:rPr lang="ru-RU" sz="1800" dirty="0" smtClean="0">
                <a:latin typeface="Times New Roman" pitchFamily="18" charset="0"/>
                <a:cs typeface="Times New Roman" pitchFamily="18" charset="0"/>
              </a:rPr>
              <a:t>Детский набор «Магазин», «Кафе»;</a:t>
            </a:r>
          </a:p>
          <a:p>
            <a:r>
              <a:rPr lang="ru-RU" sz="1800" dirty="0" smtClean="0">
                <a:latin typeface="Times New Roman" pitchFamily="18" charset="0"/>
                <a:cs typeface="Times New Roman" pitchFamily="18" charset="0"/>
              </a:rPr>
              <a:t>Весы, калькулятор, спец. одежда;</a:t>
            </a:r>
          </a:p>
          <a:p>
            <a:r>
              <a:rPr lang="ru-RU" sz="1800" dirty="0" smtClean="0">
                <a:latin typeface="Times New Roman" pitchFamily="18" charset="0"/>
                <a:cs typeface="Times New Roman" pitchFamily="18" charset="0"/>
              </a:rPr>
              <a:t>Набор хлебобулочных и кондитерских изделий,</a:t>
            </a:r>
          </a:p>
          <a:p>
            <a:pPr marL="0" indent="0">
              <a:buFont typeface="Arial" pitchFamily="34" charset="0"/>
              <a:buNone/>
            </a:pPr>
            <a:r>
              <a:rPr lang="ru-RU" sz="1800" dirty="0" smtClean="0">
                <a:latin typeface="Times New Roman" pitchFamily="18" charset="0"/>
                <a:cs typeface="Times New Roman" pitchFamily="18" charset="0"/>
              </a:rPr>
              <a:t>      пельмени, яичница, пирожные;   </a:t>
            </a:r>
          </a:p>
          <a:p>
            <a:r>
              <a:rPr lang="ru-RU" sz="1800" dirty="0" smtClean="0">
                <a:latin typeface="Times New Roman" pitchFamily="18" charset="0"/>
                <a:cs typeface="Times New Roman" pitchFamily="18" charset="0"/>
              </a:rPr>
              <a:t>Набор овощей и фруктов;</a:t>
            </a:r>
          </a:p>
          <a:p>
            <a:r>
              <a:rPr lang="ru-RU" sz="1800" dirty="0" smtClean="0">
                <a:latin typeface="Times New Roman" pitchFamily="18" charset="0"/>
                <a:cs typeface="Times New Roman" pitchFamily="18" charset="0"/>
              </a:rPr>
              <a:t>Игрушечные деньги;</a:t>
            </a:r>
          </a:p>
          <a:p>
            <a:r>
              <a:rPr lang="ru-RU" sz="1800" dirty="0" smtClean="0">
                <a:latin typeface="Times New Roman" pitchFamily="18" charset="0"/>
                <a:cs typeface="Times New Roman" pitchFamily="18" charset="0"/>
              </a:rPr>
              <a:t>Сумки и корзинки для продуктов.</a:t>
            </a:r>
          </a:p>
          <a:p>
            <a:endParaRPr lang="ru-RU" sz="1400" dirty="0"/>
          </a:p>
        </p:txBody>
      </p:sp>
      <p:pic>
        <p:nvPicPr>
          <p:cNvPr id="12" name="Рисунок 11" descr="IMG_20161119_172102.jpg"/>
          <p:cNvPicPr>
            <a:picLocks noChangeAspect="1"/>
          </p:cNvPicPr>
          <p:nvPr/>
        </p:nvPicPr>
        <p:blipFill>
          <a:blip r:embed="rId3" cstate="print"/>
          <a:stretch>
            <a:fillRect/>
          </a:stretch>
        </p:blipFill>
        <p:spPr>
          <a:xfrm>
            <a:off x="5871333" y="3679808"/>
            <a:ext cx="2661108" cy="309264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11846"/>
            <a:ext cx="9144000" cy="6846154"/>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8" name="Заголовок 7"/>
          <p:cNvSpPr>
            <a:spLocks noGrp="1"/>
          </p:cNvSpPr>
          <p:nvPr>
            <p:ph type="title"/>
          </p:nvPr>
        </p:nvSpPr>
        <p:spPr>
          <a:xfrm>
            <a:off x="0" y="83556"/>
            <a:ext cx="8532440" cy="806713"/>
          </a:xfrm>
        </p:spPr>
        <p:txBody>
          <a:bodyPr>
            <a:normAutofit fontScale="90000"/>
          </a:bodyPr>
          <a:lstStyle/>
          <a:p>
            <a:pPr algn="r"/>
            <a:r>
              <a:rPr lang="ru-RU" sz="2000" b="1" i="1" dirty="0" smtClean="0">
                <a:solidFill>
                  <a:srgbClr val="002060"/>
                </a:solidFill>
                <a:latin typeface="Georgia" pitchFamily="18" charset="0"/>
              </a:rPr>
              <a:t>Сюжетно-ролевая игра «Больница</a:t>
            </a:r>
            <a:r>
              <a:rPr lang="ru-RU" sz="2000" i="1" dirty="0" smtClean="0">
                <a:solidFill>
                  <a:srgbClr val="002060"/>
                </a:solidFill>
                <a:latin typeface="Georgia" pitchFamily="18" charset="0"/>
              </a:rPr>
              <a:t>»</a:t>
            </a:r>
            <a:r>
              <a:rPr lang="ru-RU" sz="2000" dirty="0" smtClean="0">
                <a:solidFill>
                  <a:srgbClr val="002060"/>
                </a:solidFill>
                <a:latin typeface="Georgia" pitchFamily="18" charset="0"/>
              </a:rPr>
              <a:t> </a:t>
            </a:r>
            <a:r>
              <a:rPr lang="ru-RU" sz="2000" b="1" i="1" dirty="0" smtClean="0">
                <a:solidFill>
                  <a:srgbClr val="002060"/>
                </a:solidFill>
                <a:latin typeface="Georgia" pitchFamily="18" charset="0"/>
              </a:rPr>
              <a:t>:       Сюжетно-ролевая игра       «Шофер»,</a:t>
            </a:r>
            <a:r>
              <a:rPr lang="ru-RU" sz="2000" b="1" i="1" dirty="0">
                <a:solidFill>
                  <a:schemeClr val="tx2">
                    <a:lumMod val="75000"/>
                  </a:schemeClr>
                </a:solidFill>
                <a:latin typeface="Georgia" pitchFamily="18" charset="0"/>
              </a:rPr>
              <a:t/>
            </a:r>
            <a:br>
              <a:rPr lang="ru-RU" sz="2000" b="1" i="1" dirty="0">
                <a:solidFill>
                  <a:schemeClr val="tx2">
                    <a:lumMod val="75000"/>
                  </a:schemeClr>
                </a:solidFill>
                <a:latin typeface="Georgia" pitchFamily="18" charset="0"/>
              </a:rPr>
            </a:br>
            <a:r>
              <a:rPr lang="ru-RU" sz="2000" b="1" dirty="0" smtClean="0"/>
              <a:t>                                                                                            </a:t>
            </a:r>
            <a:r>
              <a:rPr lang="ru-RU" sz="2000" b="1" i="1" dirty="0" smtClean="0">
                <a:solidFill>
                  <a:srgbClr val="002060"/>
                </a:solidFill>
                <a:latin typeface="Georgia" pitchFamily="18" charset="0"/>
              </a:rPr>
              <a:t>«Автомастерская»:</a:t>
            </a:r>
            <a:endParaRPr lang="ru-RU" sz="2000" i="1" dirty="0">
              <a:solidFill>
                <a:srgbClr val="002060"/>
              </a:solidFill>
              <a:latin typeface="Georgia" pitchFamily="18" charset="0"/>
            </a:endParaRPr>
          </a:p>
        </p:txBody>
      </p:sp>
      <p:sp>
        <p:nvSpPr>
          <p:cNvPr id="10" name="Текст 9"/>
          <p:cNvSpPr>
            <a:spLocks noGrp="1"/>
          </p:cNvSpPr>
          <p:nvPr>
            <p:ph type="body" idx="1"/>
          </p:nvPr>
        </p:nvSpPr>
        <p:spPr>
          <a:xfrm>
            <a:off x="236307" y="500042"/>
            <a:ext cx="4040188" cy="2424902"/>
          </a:xfrm>
        </p:spPr>
        <p:txBody>
          <a:bodyPr>
            <a:noAutofit/>
          </a:bodyPr>
          <a:lstStyle/>
          <a:p>
            <a:pPr>
              <a:buFont typeface="Arial" pitchFamily="34" charset="0"/>
              <a:buChar char="•"/>
            </a:pPr>
            <a:endParaRPr lang="ru-RU" sz="1800" b="0" dirty="0" smtClean="0">
              <a:latin typeface="Times New Roman" pitchFamily="18" charset="0"/>
              <a:cs typeface="Times New Roman" pitchFamily="18" charset="0"/>
            </a:endParaRPr>
          </a:p>
          <a:p>
            <a:pPr>
              <a:buFont typeface="Arial" pitchFamily="34" charset="0"/>
              <a:buChar char="•"/>
            </a:pPr>
            <a:endParaRPr lang="ru-RU" sz="1800" b="0" dirty="0" smtClean="0">
              <a:latin typeface="Times New Roman" pitchFamily="18" charset="0"/>
              <a:cs typeface="Times New Roman" pitchFamily="18" charset="0"/>
            </a:endParaRPr>
          </a:p>
          <a:p>
            <a:pPr>
              <a:buFont typeface="Arial" pitchFamily="34" charset="0"/>
              <a:buChar char="•"/>
            </a:pPr>
            <a:endParaRPr lang="ru-RU" sz="1800" b="0" dirty="0" smtClean="0">
              <a:latin typeface="Times New Roman" pitchFamily="18" charset="0"/>
              <a:cs typeface="Times New Roman" pitchFamily="18" charset="0"/>
            </a:endParaRPr>
          </a:p>
          <a:p>
            <a:pPr>
              <a:buFont typeface="Arial" pitchFamily="34" charset="0"/>
              <a:buChar char="•"/>
            </a:pPr>
            <a:r>
              <a:rPr lang="ru-RU" sz="1800" b="0" dirty="0" smtClean="0">
                <a:latin typeface="Times New Roman" pitchFamily="18" charset="0"/>
                <a:cs typeface="Times New Roman" pitchFamily="18" charset="0"/>
              </a:rPr>
              <a:t>Игровая тележка «Больница»;</a:t>
            </a:r>
            <a:endParaRPr lang="ru-RU" sz="1800" b="0" dirty="0">
              <a:latin typeface="Times New Roman" pitchFamily="18" charset="0"/>
              <a:cs typeface="Times New Roman" pitchFamily="18" charset="0"/>
            </a:endParaRPr>
          </a:p>
          <a:p>
            <a:pPr>
              <a:buFont typeface="Arial" pitchFamily="34" charset="0"/>
              <a:buChar char="•"/>
            </a:pPr>
            <a:r>
              <a:rPr lang="ru-RU" sz="1800" b="0" dirty="0" smtClean="0">
                <a:latin typeface="Times New Roman" pitchFamily="18" charset="0"/>
                <a:cs typeface="Times New Roman" pitchFamily="18" charset="0"/>
              </a:rPr>
              <a:t>Медицинские халат и шапочка; </a:t>
            </a:r>
          </a:p>
          <a:p>
            <a:pPr>
              <a:buFont typeface="Arial" pitchFamily="34" charset="0"/>
              <a:buChar char="•"/>
            </a:pPr>
            <a:r>
              <a:rPr lang="ru-RU" sz="1800" b="0" dirty="0" smtClean="0">
                <a:latin typeface="Times New Roman" pitchFamily="18" charset="0"/>
                <a:cs typeface="Times New Roman" pitchFamily="18" charset="0"/>
              </a:rPr>
              <a:t>Набор доктора; </a:t>
            </a:r>
          </a:p>
          <a:p>
            <a:pPr>
              <a:buFont typeface="Arial" pitchFamily="34" charset="0"/>
              <a:buChar char="•"/>
            </a:pPr>
            <a:r>
              <a:rPr lang="ru-RU" sz="1800" b="0" dirty="0" smtClean="0">
                <a:latin typeface="Times New Roman" pitchFamily="18" charset="0"/>
                <a:cs typeface="Times New Roman" pitchFamily="18" charset="0"/>
              </a:rPr>
              <a:t>Таблица для проверки зрения; </a:t>
            </a:r>
          </a:p>
          <a:p>
            <a:pPr>
              <a:buFont typeface="Arial" pitchFamily="34" charset="0"/>
              <a:buChar char="•"/>
            </a:pPr>
            <a:r>
              <a:rPr lang="ru-RU" sz="1800" b="0" dirty="0" smtClean="0">
                <a:latin typeface="Times New Roman" pitchFamily="18" charset="0"/>
                <a:cs typeface="Times New Roman" pitchFamily="18" charset="0"/>
              </a:rPr>
              <a:t>Ростомер</a:t>
            </a:r>
          </a:p>
          <a:p>
            <a:pPr>
              <a:buFont typeface="Arial" pitchFamily="34" charset="0"/>
              <a:buChar char="•"/>
            </a:pPr>
            <a:r>
              <a:rPr lang="ru-RU" sz="1800" b="0" dirty="0" smtClean="0">
                <a:latin typeface="Times New Roman" pitchFamily="18" charset="0"/>
                <a:cs typeface="Times New Roman" pitchFamily="18" charset="0"/>
              </a:rPr>
              <a:t>Полочка для лекарств и медицинских приборов</a:t>
            </a:r>
          </a:p>
          <a:p>
            <a:endParaRPr lang="ru-RU" sz="1400" dirty="0"/>
          </a:p>
        </p:txBody>
      </p:sp>
      <p:sp>
        <p:nvSpPr>
          <p:cNvPr id="13" name="Текст 12"/>
          <p:cNvSpPr>
            <a:spLocks noGrp="1"/>
          </p:cNvSpPr>
          <p:nvPr>
            <p:ph type="body" sz="quarter" idx="3"/>
          </p:nvPr>
        </p:nvSpPr>
        <p:spPr>
          <a:xfrm>
            <a:off x="4281368" y="1052736"/>
            <a:ext cx="5162126" cy="1644734"/>
          </a:xfrm>
        </p:spPr>
        <p:txBody>
          <a:bodyPr>
            <a:normAutofit fontScale="25000" lnSpcReduction="20000"/>
          </a:bodyPr>
          <a:lstStyle/>
          <a:p>
            <a:pPr>
              <a:lnSpc>
                <a:spcPct val="120000"/>
              </a:lnSpc>
              <a:buFont typeface="Arial" pitchFamily="34" charset="0"/>
              <a:buChar char="•"/>
            </a:pPr>
            <a:r>
              <a:rPr lang="ru-RU" sz="6400" b="0" dirty="0" smtClean="0">
                <a:latin typeface="Times New Roman" pitchFamily="18" charset="0"/>
                <a:cs typeface="Times New Roman" pitchFamily="18" charset="0"/>
              </a:rPr>
              <a:t>Рули, разнообразные машины (большие и маленькие), инструменты;</a:t>
            </a:r>
          </a:p>
          <a:p>
            <a:pPr>
              <a:lnSpc>
                <a:spcPct val="120000"/>
              </a:lnSpc>
              <a:buFont typeface="Arial" pitchFamily="34" charset="0"/>
              <a:buChar char="•"/>
            </a:pPr>
            <a:r>
              <a:rPr lang="ru-RU" sz="6400" b="0" dirty="0" smtClean="0">
                <a:latin typeface="Times New Roman" pitchFamily="18" charset="0"/>
                <a:cs typeface="Times New Roman" pitchFamily="18" charset="0"/>
              </a:rPr>
              <a:t>Ширмы-накидки (машины);</a:t>
            </a:r>
          </a:p>
          <a:p>
            <a:pPr>
              <a:lnSpc>
                <a:spcPct val="120000"/>
              </a:lnSpc>
            </a:pPr>
            <a:r>
              <a:rPr lang="ru-RU" sz="6400" b="0" dirty="0" smtClean="0">
                <a:latin typeface="Times New Roman" pitchFamily="18" charset="0"/>
                <a:cs typeface="Times New Roman" pitchFamily="18" charset="0"/>
              </a:rPr>
              <a:t>Фуражка регулировщика, жезл, свисток, накидки, светофор;</a:t>
            </a:r>
          </a:p>
          <a:p>
            <a:pPr>
              <a:lnSpc>
                <a:spcPct val="120000"/>
              </a:lnSpc>
            </a:pPr>
            <a:r>
              <a:rPr lang="ru-RU" sz="6400" b="0" dirty="0" smtClean="0">
                <a:latin typeface="Times New Roman" pitchFamily="18" charset="0"/>
                <a:cs typeface="Times New Roman" pitchFamily="18" charset="0"/>
              </a:rPr>
              <a:t>Конструктор для постройки автодороги. </a:t>
            </a:r>
          </a:p>
          <a:p>
            <a:endParaRPr lang="ru-RU" dirty="0"/>
          </a:p>
        </p:txBody>
      </p:sp>
      <p:pic>
        <p:nvPicPr>
          <p:cNvPr id="15" name="Содержимое 14" descr="IMG_20161118_180419.jpg"/>
          <p:cNvPicPr>
            <a:picLocks noGrp="1" noChangeAspect="1"/>
          </p:cNvPicPr>
          <p:nvPr>
            <p:ph sz="quarter" idx="4"/>
          </p:nvPr>
        </p:nvPicPr>
        <p:blipFill>
          <a:blip r:embed="rId3" cstate="print"/>
          <a:stretch>
            <a:fillRect/>
          </a:stretch>
        </p:blipFill>
        <p:spPr>
          <a:xfrm>
            <a:off x="6786578" y="2564904"/>
            <a:ext cx="2071702" cy="2286016"/>
          </a:xfrm>
        </p:spPr>
      </p:pic>
      <p:pic>
        <p:nvPicPr>
          <p:cNvPr id="16" name="Рисунок 15" descr="IMG_20161118_180614.jpg"/>
          <p:cNvPicPr>
            <a:picLocks noChangeAspect="1"/>
          </p:cNvPicPr>
          <p:nvPr/>
        </p:nvPicPr>
        <p:blipFill>
          <a:blip r:embed="rId4" cstate="print"/>
          <a:stretch>
            <a:fillRect/>
          </a:stretch>
        </p:blipFill>
        <p:spPr>
          <a:xfrm>
            <a:off x="4378426" y="2564904"/>
            <a:ext cx="2071702" cy="2286016"/>
          </a:xfrm>
          <a:prstGeom prst="rect">
            <a:avLst/>
          </a:prstGeom>
        </p:spPr>
      </p:pic>
      <p:pic>
        <p:nvPicPr>
          <p:cNvPr id="17" name="Рисунок 16" descr="IMG_20161119_095839.jpg"/>
          <p:cNvPicPr>
            <a:picLocks noChangeAspect="1"/>
          </p:cNvPicPr>
          <p:nvPr/>
        </p:nvPicPr>
        <p:blipFill>
          <a:blip r:embed="rId5" cstate="print"/>
          <a:stretch>
            <a:fillRect/>
          </a:stretch>
        </p:blipFill>
        <p:spPr>
          <a:xfrm>
            <a:off x="5414276" y="4723728"/>
            <a:ext cx="2896311" cy="2071977"/>
          </a:xfrm>
          <a:prstGeom prst="rect">
            <a:avLst/>
          </a:prstGeom>
        </p:spPr>
      </p:pic>
      <p:pic>
        <p:nvPicPr>
          <p:cNvPr id="3" name="Picture 2" descr="C:\Users\Аnя\Desktop\Проекты\Фото- врач\IMG__20170374__104348.jpg"/>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2748084"/>
            <a:ext cx="2963466" cy="3951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8" name="Заголовок 7"/>
          <p:cNvSpPr>
            <a:spLocks noGrp="1"/>
          </p:cNvSpPr>
          <p:nvPr>
            <p:ph type="title"/>
          </p:nvPr>
        </p:nvSpPr>
        <p:spPr>
          <a:xfrm>
            <a:off x="197768" y="128605"/>
            <a:ext cx="8748464" cy="1142984"/>
          </a:xfrm>
        </p:spPr>
        <p:txBody>
          <a:bodyPr>
            <a:normAutofit fontScale="90000"/>
          </a:bodyPr>
          <a:lstStyle/>
          <a:p>
            <a:pPr algn="r"/>
            <a:r>
              <a:rPr lang="ru-RU" sz="2000" b="1" i="1" dirty="0" smtClean="0">
                <a:solidFill>
                  <a:srgbClr val="002060"/>
                </a:solidFill>
                <a:latin typeface="Georgia" pitchFamily="18" charset="0"/>
              </a:rPr>
              <a:t>Сюжетно-ролевая игра «Стройка»:</a:t>
            </a:r>
            <a:r>
              <a:rPr lang="ru-RU" sz="2800" dirty="0" smtClean="0">
                <a:solidFill>
                  <a:srgbClr val="002060"/>
                </a:solidFill>
                <a:latin typeface="Georgia" pitchFamily="18" charset="0"/>
              </a:rPr>
              <a:t>                     </a:t>
            </a:r>
            <a:r>
              <a:rPr lang="ru-RU" sz="2000" b="1" i="1" dirty="0" smtClean="0">
                <a:solidFill>
                  <a:srgbClr val="002060"/>
                </a:solidFill>
                <a:latin typeface="Georgia" pitchFamily="18" charset="0"/>
              </a:rPr>
              <a:t>Сюжетно-ролевая</a:t>
            </a:r>
            <a:br>
              <a:rPr lang="ru-RU" sz="2000" b="1" i="1" dirty="0" smtClean="0">
                <a:solidFill>
                  <a:srgbClr val="002060"/>
                </a:solidFill>
                <a:latin typeface="Georgia" pitchFamily="18" charset="0"/>
              </a:rPr>
            </a:br>
            <a:r>
              <a:rPr lang="ru-RU" sz="2000" b="1" i="1" dirty="0" smtClean="0">
                <a:solidFill>
                  <a:srgbClr val="002060"/>
                </a:solidFill>
                <a:latin typeface="Georgia" pitchFamily="18" charset="0"/>
              </a:rPr>
              <a:t>игра</a:t>
            </a:r>
            <a:br>
              <a:rPr lang="ru-RU" sz="2000" b="1" i="1" dirty="0" smtClean="0">
                <a:solidFill>
                  <a:srgbClr val="002060"/>
                </a:solidFill>
                <a:latin typeface="Georgia" pitchFamily="18" charset="0"/>
              </a:rPr>
            </a:br>
            <a:r>
              <a:rPr lang="ru-RU" sz="2000" b="1" i="1" dirty="0" smtClean="0">
                <a:solidFill>
                  <a:srgbClr val="002060"/>
                </a:solidFill>
                <a:latin typeface="Georgia" pitchFamily="18" charset="0"/>
              </a:rPr>
              <a:t>                                                                                                        «Парикмахерская</a:t>
            </a:r>
            <a:r>
              <a:rPr lang="ru-RU" sz="2000" b="1" i="1" dirty="0" smtClean="0">
                <a:solidFill>
                  <a:schemeClr val="tx2">
                    <a:lumMod val="75000"/>
                  </a:schemeClr>
                </a:solidFill>
                <a:latin typeface="Georgia" pitchFamily="18" charset="0"/>
              </a:rPr>
              <a:t>»</a:t>
            </a:r>
            <a:r>
              <a:rPr lang="ru-RU" sz="2000" b="1" i="1" dirty="0" smtClean="0">
                <a:solidFill>
                  <a:schemeClr val="tx2">
                    <a:lumMod val="50000"/>
                  </a:schemeClr>
                </a:solidFill>
                <a:latin typeface="Georgia" pitchFamily="18" charset="0"/>
              </a:rPr>
              <a:t/>
            </a:r>
            <a:br>
              <a:rPr lang="ru-RU" sz="2000" b="1" i="1" dirty="0" smtClean="0">
                <a:solidFill>
                  <a:schemeClr val="tx2">
                    <a:lumMod val="50000"/>
                  </a:schemeClr>
                </a:solidFill>
                <a:latin typeface="Georgia" pitchFamily="18" charset="0"/>
              </a:rPr>
            </a:br>
            <a:r>
              <a:rPr lang="ru-RU" sz="2000" b="1" i="1" dirty="0" smtClean="0">
                <a:solidFill>
                  <a:schemeClr val="tx2">
                    <a:lumMod val="50000"/>
                  </a:schemeClr>
                </a:solidFill>
              </a:rPr>
              <a:t>                                                                                          </a:t>
            </a:r>
            <a:endParaRPr lang="ru-RU" sz="2000" dirty="0">
              <a:solidFill>
                <a:schemeClr val="tx2">
                  <a:lumMod val="50000"/>
                </a:schemeClr>
              </a:solidFill>
            </a:endParaRPr>
          </a:p>
        </p:txBody>
      </p:sp>
      <p:sp>
        <p:nvSpPr>
          <p:cNvPr id="10" name="Текст 9"/>
          <p:cNvSpPr>
            <a:spLocks noGrp="1"/>
          </p:cNvSpPr>
          <p:nvPr>
            <p:ph type="body" idx="1"/>
          </p:nvPr>
        </p:nvSpPr>
        <p:spPr>
          <a:xfrm>
            <a:off x="136092" y="700097"/>
            <a:ext cx="4040188" cy="1500198"/>
          </a:xfrm>
        </p:spPr>
        <p:txBody>
          <a:bodyPr>
            <a:noAutofit/>
          </a:bodyPr>
          <a:lstStyle/>
          <a:p>
            <a:pPr>
              <a:buFont typeface="Arial" pitchFamily="34" charset="0"/>
              <a:buChar char="•"/>
            </a:pPr>
            <a:r>
              <a:rPr lang="ru-RU" sz="1800" b="0" dirty="0" smtClean="0">
                <a:latin typeface="Times New Roman" pitchFamily="18" charset="0"/>
                <a:cs typeface="Times New Roman" pitchFamily="18" charset="0"/>
              </a:rPr>
              <a:t>Строительный материал: крупный и мелкий; деревянный и пластмассовый;</a:t>
            </a:r>
          </a:p>
          <a:p>
            <a:pPr>
              <a:buFont typeface="Arial" pitchFamily="34" charset="0"/>
              <a:buChar char="•"/>
            </a:pPr>
            <a:r>
              <a:rPr lang="ru-RU" sz="1800" b="0" dirty="0" smtClean="0">
                <a:latin typeface="Times New Roman" pitchFamily="18" charset="0"/>
                <a:cs typeface="Times New Roman" pitchFamily="18" charset="0"/>
              </a:rPr>
              <a:t>Строительные инструменты; </a:t>
            </a:r>
          </a:p>
          <a:p>
            <a:pPr>
              <a:buFont typeface="Arial" pitchFamily="34" charset="0"/>
              <a:buChar char="•"/>
            </a:pPr>
            <a:r>
              <a:rPr lang="ru-RU" sz="1800" b="0" dirty="0" smtClean="0">
                <a:latin typeface="Times New Roman" pitchFamily="18" charset="0"/>
                <a:cs typeface="Times New Roman" pitchFamily="18" charset="0"/>
              </a:rPr>
              <a:t>Каска, форма </a:t>
            </a:r>
          </a:p>
          <a:p>
            <a:endParaRPr lang="ru-RU" sz="1400" dirty="0"/>
          </a:p>
        </p:txBody>
      </p:sp>
      <p:sp>
        <p:nvSpPr>
          <p:cNvPr id="13" name="Текст 12"/>
          <p:cNvSpPr>
            <a:spLocks noGrp="1"/>
          </p:cNvSpPr>
          <p:nvPr>
            <p:ph type="body" sz="quarter" idx="3"/>
          </p:nvPr>
        </p:nvSpPr>
        <p:spPr>
          <a:xfrm>
            <a:off x="4860032" y="1196752"/>
            <a:ext cx="4355976" cy="2088230"/>
          </a:xfrm>
        </p:spPr>
        <p:txBody>
          <a:bodyPr>
            <a:normAutofit fontScale="25000" lnSpcReduction="20000"/>
          </a:bodyPr>
          <a:lstStyle/>
          <a:p>
            <a:pPr>
              <a:buFont typeface="Arial" pitchFamily="34" charset="0"/>
              <a:buChar char="•"/>
            </a:pPr>
            <a:endParaRPr lang="ru-RU" sz="1400" dirty="0" smtClean="0"/>
          </a:p>
          <a:p>
            <a:pPr>
              <a:buFont typeface="Arial" pitchFamily="34" charset="0"/>
              <a:buChar char="•"/>
            </a:pPr>
            <a:endParaRPr lang="ru-RU" sz="1400" dirty="0"/>
          </a:p>
          <a:p>
            <a:pPr>
              <a:buFont typeface="Arial" pitchFamily="34" charset="0"/>
              <a:buChar char="•"/>
            </a:pPr>
            <a:r>
              <a:rPr lang="ru-RU" sz="7200" b="0" dirty="0" smtClean="0">
                <a:latin typeface="Times New Roman" pitchFamily="18" charset="0"/>
                <a:cs typeface="Times New Roman" pitchFamily="18" charset="0"/>
              </a:rPr>
              <a:t>Стол парикмахера;</a:t>
            </a:r>
          </a:p>
          <a:p>
            <a:pPr>
              <a:buFont typeface="Arial" pitchFamily="34" charset="0"/>
              <a:buChar char="•"/>
            </a:pPr>
            <a:r>
              <a:rPr lang="ru-RU" sz="7200" b="0" dirty="0" smtClean="0">
                <a:latin typeface="Times New Roman" pitchFamily="18" charset="0"/>
                <a:cs typeface="Times New Roman" pitchFamily="18" charset="0"/>
              </a:rPr>
              <a:t>Детский набор парикмахера (резинки, расчески, ножницы, фен, зеркальце, плойка, душ);</a:t>
            </a:r>
          </a:p>
          <a:p>
            <a:pPr>
              <a:buFont typeface="Arial" pitchFamily="34" charset="0"/>
              <a:buChar char="•"/>
            </a:pPr>
            <a:r>
              <a:rPr lang="ru-RU" sz="7200" b="0" dirty="0" smtClean="0">
                <a:latin typeface="Times New Roman" pitchFamily="18" charset="0"/>
                <a:cs typeface="Times New Roman" pitchFamily="18" charset="0"/>
              </a:rPr>
              <a:t>Фартук парикмахера, накидка;</a:t>
            </a:r>
          </a:p>
          <a:p>
            <a:pPr>
              <a:buFont typeface="Arial" pitchFamily="34" charset="0"/>
              <a:buChar char="•"/>
            </a:pPr>
            <a:r>
              <a:rPr lang="ru-RU" sz="7200" b="0" dirty="0" smtClean="0">
                <a:latin typeface="Times New Roman" pitchFamily="18" charset="0"/>
                <a:cs typeface="Times New Roman" pitchFamily="18" charset="0"/>
              </a:rPr>
              <a:t>Баночки шампуня, кремов, духов;</a:t>
            </a:r>
          </a:p>
          <a:p>
            <a:pPr>
              <a:buFont typeface="Arial" pitchFamily="34" charset="0"/>
              <a:buChar char="•"/>
            </a:pPr>
            <a:r>
              <a:rPr lang="ru-RU" sz="7200" b="0" dirty="0" smtClean="0">
                <a:latin typeface="Times New Roman" pitchFamily="18" charset="0"/>
                <a:cs typeface="Times New Roman" pitchFamily="18" charset="0"/>
              </a:rPr>
              <a:t>Журнал причесок</a:t>
            </a:r>
          </a:p>
          <a:p>
            <a:endParaRPr lang="ru-RU" sz="7200" b="0" dirty="0"/>
          </a:p>
        </p:txBody>
      </p:sp>
      <p:pic>
        <p:nvPicPr>
          <p:cNvPr id="16" name="Содержимое 15" descr="IMG__201611329__113026.jpg"/>
          <p:cNvPicPr>
            <a:picLocks noGrp="1" noChangeAspect="1"/>
          </p:cNvPicPr>
          <p:nvPr>
            <p:ph sz="quarter" idx="4"/>
          </p:nvPr>
        </p:nvPicPr>
        <p:blipFill>
          <a:blip r:embed="rId3" cstate="print"/>
          <a:stretch>
            <a:fillRect/>
          </a:stretch>
        </p:blipFill>
        <p:spPr>
          <a:xfrm>
            <a:off x="6346692" y="3252118"/>
            <a:ext cx="2511588" cy="3417242"/>
          </a:xfrm>
        </p:spPr>
      </p:pic>
      <p:pic>
        <p:nvPicPr>
          <p:cNvPr id="15" name="Содержимое 14" descr="IMG__201611330__031912.jpg"/>
          <p:cNvPicPr>
            <a:picLocks noGrp="1" noChangeAspect="1"/>
          </p:cNvPicPr>
          <p:nvPr>
            <p:ph sz="half" idx="2"/>
          </p:nvPr>
        </p:nvPicPr>
        <p:blipFill>
          <a:blip r:embed="rId4" cstate="print"/>
          <a:stretch>
            <a:fillRect/>
          </a:stretch>
        </p:blipFill>
        <p:spPr>
          <a:xfrm>
            <a:off x="146882" y="1988840"/>
            <a:ext cx="2952328" cy="2504541"/>
          </a:xfrm>
        </p:spPr>
      </p:pic>
      <p:pic>
        <p:nvPicPr>
          <p:cNvPr id="11" name="Picture 2" descr="C:\Users\Аnя\Desktop\Портфолио\фото1\DSC_03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3206" y="4733136"/>
            <a:ext cx="3442173" cy="1936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31840" y="3140968"/>
            <a:ext cx="3312368" cy="1477328"/>
          </a:xfrm>
          <a:prstGeom prst="rect">
            <a:avLst/>
          </a:prstGeom>
          <a:noFill/>
        </p:spPr>
        <p:txBody>
          <a:bodyPr wrap="square" rtlCol="0">
            <a:spAutoFit/>
          </a:bodyPr>
          <a:lstStyle/>
          <a:p>
            <a:r>
              <a:rPr lang="ru-RU" b="1" i="1" dirty="0">
                <a:solidFill>
                  <a:srgbClr val="002060"/>
                </a:solidFill>
                <a:latin typeface="Georgia" pitchFamily="18" charset="0"/>
              </a:rPr>
              <a:t>Сюжетно-ролевая </a:t>
            </a:r>
            <a:r>
              <a:rPr lang="ru-RU" b="1" i="1" dirty="0" smtClean="0">
                <a:solidFill>
                  <a:srgbClr val="002060"/>
                </a:solidFill>
                <a:latin typeface="Georgia" pitchFamily="18" charset="0"/>
              </a:rPr>
              <a:t>игра «Моряки»</a:t>
            </a:r>
          </a:p>
          <a:p>
            <a:r>
              <a:rPr lang="ru-RU" dirty="0" smtClean="0">
                <a:latin typeface="Times New Roman" pitchFamily="18" charset="0"/>
                <a:cs typeface="Times New Roman" pitchFamily="18" charset="0"/>
              </a:rPr>
              <a:t>Форма капитана, матроса, кока, штурвал, бинокль, якорь, флаг, морская карта, компас.</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8" name="Заголовок 7"/>
          <p:cNvSpPr txBox="1">
            <a:spLocks/>
          </p:cNvSpPr>
          <p:nvPr/>
        </p:nvSpPr>
        <p:spPr>
          <a:xfrm>
            <a:off x="474874" y="500042"/>
            <a:ext cx="8115328" cy="101281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i="1" dirty="0" smtClean="0">
                <a:solidFill>
                  <a:srgbClr val="002060"/>
                </a:solidFill>
                <a:latin typeface="Georgia" pitchFamily="18" charset="0"/>
              </a:rPr>
              <a:t>Сюжетно-ролевая игра «Семья»</a:t>
            </a:r>
            <a:r>
              <a:rPr lang="ru-RU" sz="3200" dirty="0" smtClean="0"/>
              <a:t>                </a:t>
            </a:r>
            <a:r>
              <a:rPr lang="ru-RU" sz="2800" dirty="0" smtClean="0"/>
              <a:t>   </a:t>
            </a:r>
            <a:r>
              <a:rPr lang="ru-RU" sz="2000" b="1" i="1" dirty="0" smtClean="0">
                <a:solidFill>
                  <a:srgbClr val="660066"/>
                </a:solidFill>
              </a:rPr>
              <a:t>                                                                                                        </a:t>
            </a:r>
            <a:endParaRPr lang="ru-RU" sz="2000" dirty="0"/>
          </a:p>
        </p:txBody>
      </p:sp>
      <p:pic>
        <p:nvPicPr>
          <p:cNvPr id="10" name="Содержимое 15" descr="IMG_20161119_160327.jpg"/>
          <p:cNvPicPr>
            <a:picLocks noChangeAspect="1"/>
          </p:cNvPicPr>
          <p:nvPr/>
        </p:nvPicPr>
        <p:blipFill>
          <a:blip r:embed="rId3" cstate="print"/>
          <a:stretch>
            <a:fillRect/>
          </a:stretch>
        </p:blipFill>
        <p:spPr>
          <a:xfrm>
            <a:off x="3575050" y="1716286"/>
            <a:ext cx="5111750" cy="3833813"/>
          </a:xfrm>
          <a:prstGeom prst="rect">
            <a:avLst/>
          </a:prstGeom>
        </p:spPr>
      </p:pic>
      <p:sp>
        <p:nvSpPr>
          <p:cNvPr id="11" name="Текст 9"/>
          <p:cNvSpPr txBox="1">
            <a:spLocks/>
          </p:cNvSpPr>
          <p:nvPr/>
        </p:nvSpPr>
        <p:spPr>
          <a:xfrm>
            <a:off x="395536" y="1628800"/>
            <a:ext cx="3069977" cy="39212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ru-RU" sz="1800" dirty="0" smtClean="0">
                <a:latin typeface="Times New Roman" pitchFamily="18" charset="0"/>
                <a:cs typeface="Times New Roman" pitchFamily="18" charset="0"/>
              </a:rPr>
              <a:t>Комплект кукольной мебели (стол, стульчики, диван, кроватка, кухня, шкаф для кукольной одежды); </a:t>
            </a:r>
          </a:p>
          <a:p>
            <a:pPr>
              <a:lnSpc>
                <a:spcPct val="90000"/>
              </a:lnSpc>
            </a:pPr>
            <a:r>
              <a:rPr lang="ru-RU" sz="1800" dirty="0" smtClean="0">
                <a:latin typeface="Times New Roman" pitchFamily="18" charset="0"/>
                <a:cs typeface="Times New Roman" pitchFamily="18" charset="0"/>
              </a:rPr>
              <a:t>Игрушечная посуда: кухонная, чайная, столовая; </a:t>
            </a:r>
          </a:p>
          <a:p>
            <a:pPr>
              <a:lnSpc>
                <a:spcPct val="90000"/>
              </a:lnSpc>
            </a:pPr>
            <a:r>
              <a:rPr lang="ru-RU" sz="1800" dirty="0" smtClean="0">
                <a:latin typeface="Times New Roman" pitchFamily="18" charset="0"/>
                <a:cs typeface="Times New Roman" pitchFamily="18" charset="0"/>
              </a:rPr>
              <a:t>Куклы, одежда для кукол; </a:t>
            </a:r>
          </a:p>
          <a:p>
            <a:pPr>
              <a:lnSpc>
                <a:spcPct val="90000"/>
              </a:lnSpc>
            </a:pPr>
            <a:r>
              <a:rPr lang="ru-RU" sz="1800" dirty="0" smtClean="0">
                <a:latin typeface="Times New Roman" pitchFamily="18" charset="0"/>
                <a:cs typeface="Times New Roman" pitchFamily="18" charset="0"/>
              </a:rPr>
              <a:t>Коляски, сумки; </a:t>
            </a:r>
          </a:p>
          <a:p>
            <a:pPr>
              <a:lnSpc>
                <a:spcPct val="90000"/>
              </a:lnSpc>
            </a:pPr>
            <a:r>
              <a:rPr lang="ru-RU" sz="1800" dirty="0" smtClean="0">
                <a:latin typeface="Times New Roman" pitchFamily="18" charset="0"/>
                <a:cs typeface="Times New Roman" pitchFamily="18" charset="0"/>
              </a:rPr>
              <a:t>Комплект пастельных принадлежностей для кукол; </a:t>
            </a:r>
          </a:p>
          <a:p>
            <a:pPr>
              <a:lnSpc>
                <a:spcPct val="90000"/>
              </a:lnSpc>
            </a:pPr>
            <a:r>
              <a:rPr lang="ru-RU" sz="1800" dirty="0" smtClean="0">
                <a:latin typeface="Times New Roman" pitchFamily="18" charset="0"/>
                <a:cs typeface="Times New Roman" pitchFamily="18" charset="0"/>
              </a:rPr>
              <a:t>Уголок ряженья;</a:t>
            </a:r>
          </a:p>
          <a:p>
            <a:pPr>
              <a:lnSpc>
                <a:spcPct val="90000"/>
              </a:lnSpc>
            </a:pPr>
            <a:r>
              <a:rPr lang="ru-RU" sz="1800" dirty="0" smtClean="0">
                <a:latin typeface="Times New Roman" pitchFamily="18" charset="0"/>
                <a:cs typeface="Times New Roman" pitchFamily="18" charset="0"/>
              </a:rPr>
              <a:t>Гладильная доска, утюги; </a:t>
            </a:r>
          </a:p>
          <a:p>
            <a:r>
              <a:rPr lang="ru-RU" sz="1800" dirty="0" err="1" smtClean="0">
                <a:latin typeface="Times New Roman" pitchFamily="18" charset="0"/>
                <a:cs typeface="Times New Roman" pitchFamily="18" charset="0"/>
              </a:rPr>
              <a:t>Мультиварка</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071670" y="285728"/>
            <a:ext cx="184731" cy="369332"/>
          </a:xfrm>
          <a:prstGeom prst="rect">
            <a:avLst/>
          </a:prstGeom>
          <a:noFill/>
        </p:spPr>
        <p:txBody>
          <a:bodyPr wrap="none" rtlCol="0">
            <a:spAutoFit/>
          </a:bodyPr>
          <a:lstStyle/>
          <a:p>
            <a:endParaRPr lang="ru-RU" dirty="0"/>
          </a:p>
        </p:txBody>
      </p:sp>
      <p:sp>
        <p:nvSpPr>
          <p:cNvPr id="6" name="TextBox 5"/>
          <p:cNvSpPr txBox="1"/>
          <p:nvPr/>
        </p:nvSpPr>
        <p:spPr>
          <a:xfrm>
            <a:off x="1714480" y="928670"/>
            <a:ext cx="5809848"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600" b="1" i="1" cap="all" dirty="0" smtClean="0">
                <a:ln w="0"/>
                <a:solidFill>
                  <a:srgbClr val="000099"/>
                </a:solidFill>
                <a:effectLst>
                  <a:reflection blurRad="12700" stA="50000" endPos="50000" dist="5000" dir="5400000" sy="-100000" rotWithShape="0"/>
                </a:effectLst>
                <a:latin typeface="Monotype Corsiva" pitchFamily="66" charset="0"/>
              </a:rPr>
              <a:t>Спасибо  за  внимание</a:t>
            </a:r>
            <a:endParaRPr lang="ru-RU" sz="3600" b="1" i="1" cap="all" dirty="0">
              <a:ln w="0"/>
              <a:solidFill>
                <a:srgbClr val="000099"/>
              </a:solidFill>
              <a:effectLst>
                <a:reflection blurRad="12700" stA="50000" endPos="50000" dist="5000" dir="5400000" sy="-100000" rotWithShape="0"/>
              </a:effectLst>
              <a:latin typeface="Monotype Corsiva" pitchFamily="66" charset="0"/>
            </a:endParaRPr>
          </a:p>
        </p:txBody>
      </p:sp>
      <p:pic>
        <p:nvPicPr>
          <p:cNvPr id="2" name="Picture 2" descr="C:\Users\Asus\Desktop\незавбудка.png"/>
          <p:cNvPicPr>
            <a:picLocks noChangeAspect="1" noChangeArrowheads="1"/>
          </p:cNvPicPr>
          <p:nvPr/>
        </p:nvPicPr>
        <p:blipFill>
          <a:blip r:embed="rId3" cstate="print"/>
          <a:srcRect/>
          <a:stretch>
            <a:fillRect/>
          </a:stretch>
        </p:blipFill>
        <p:spPr bwMode="auto">
          <a:xfrm>
            <a:off x="2357422" y="1857364"/>
            <a:ext cx="4174710" cy="4014800"/>
          </a:xfrm>
          <a:prstGeom prst="rect">
            <a:avLst/>
          </a:prstGeom>
          <a:noFill/>
        </p:spPr>
      </p:pic>
    </p:spTree>
    <p:extLst>
      <p:ext uri="{BB962C8B-B14F-4D97-AF65-F5344CB8AC3E}">
        <p14:creationId xmlns:p14="http://schemas.microsoft.com/office/powerpoint/2010/main" val="3132055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56bdf886f27a9.jpg"/>
          <p:cNvPicPr>
            <a:picLocks noChangeAspect="1" noChangeArrowheads="1"/>
          </p:cNvPicPr>
          <p:nvPr/>
        </p:nvPicPr>
        <p:blipFill>
          <a:blip r:embed="rId2" cstate="print"/>
          <a:srcRect/>
          <a:stretch>
            <a:fillRect/>
          </a:stretch>
        </p:blipFill>
        <p:spPr bwMode="auto">
          <a:xfrm>
            <a:off x="0" y="0"/>
            <a:ext cx="9144000" cy="7072290"/>
          </a:xfrm>
          <a:prstGeom prst="rect">
            <a:avLst/>
          </a:prstGeom>
          <a:noFill/>
        </p:spPr>
      </p:pic>
      <p:sp>
        <p:nvSpPr>
          <p:cNvPr id="3" name="TextBox 2"/>
          <p:cNvSpPr txBox="1"/>
          <p:nvPr/>
        </p:nvSpPr>
        <p:spPr>
          <a:xfrm>
            <a:off x="2337147" y="146100"/>
            <a:ext cx="3942770" cy="707886"/>
          </a:xfrm>
          <a:prstGeom prst="rect">
            <a:avLst/>
          </a:prstGeom>
          <a:noFill/>
        </p:spPr>
        <p:txBody>
          <a:bodyPr wrap="square" rtlCol="0">
            <a:spAutoFit/>
          </a:bodyPr>
          <a:lstStyle/>
          <a:p>
            <a:pPr algn="ctr"/>
            <a:r>
              <a:rPr lang="ru-RU" sz="4000" b="1" i="1" dirty="0" smtClean="0">
                <a:solidFill>
                  <a:srgbClr val="000099"/>
                </a:solidFill>
                <a:latin typeface="Monotype Corsiva" pitchFamily="66" charset="0"/>
              </a:rPr>
              <a:t>Наши дети</a:t>
            </a:r>
            <a:endParaRPr lang="ru-RU" sz="4000" b="1" i="1" dirty="0">
              <a:solidFill>
                <a:srgbClr val="000099"/>
              </a:solidFill>
              <a:latin typeface="Monotype Corsiva" pitchFamily="66" charset="0"/>
            </a:endParaRPr>
          </a:p>
        </p:txBody>
      </p:sp>
      <p:sp>
        <p:nvSpPr>
          <p:cNvPr id="4" name="TextBox 3"/>
          <p:cNvSpPr txBox="1"/>
          <p:nvPr/>
        </p:nvSpPr>
        <p:spPr>
          <a:xfrm>
            <a:off x="1547664" y="850556"/>
            <a:ext cx="3168352" cy="400110"/>
          </a:xfrm>
          <a:prstGeom prst="rect">
            <a:avLst/>
          </a:prstGeom>
          <a:noFill/>
        </p:spPr>
        <p:txBody>
          <a:bodyPr wrap="square" rtlCol="0">
            <a:spAutoFit/>
          </a:bodyPr>
          <a:lstStyle/>
          <a:p>
            <a:r>
              <a:rPr lang="ru-RU" sz="2000" b="1" i="1" dirty="0" smtClean="0">
                <a:solidFill>
                  <a:srgbClr val="000099"/>
                </a:solidFill>
                <a:latin typeface="Georgia" pitchFamily="18" charset="0"/>
              </a:rPr>
              <a:t>Девочки</a:t>
            </a:r>
            <a:r>
              <a:rPr lang="ru-RU" sz="2000" b="1" i="1" dirty="0" smtClean="0">
                <a:solidFill>
                  <a:srgbClr val="000099"/>
                </a:solidFill>
                <a:latin typeface="Georgia" pitchFamily="18" charset="0"/>
              </a:rPr>
              <a:t>:</a:t>
            </a:r>
            <a:endParaRPr lang="ru-RU" sz="2000" b="1" i="1" dirty="0" smtClean="0">
              <a:solidFill>
                <a:srgbClr val="000099"/>
              </a:solidFill>
              <a:latin typeface="Georgia" pitchFamily="18" charset="0"/>
            </a:endParaRPr>
          </a:p>
        </p:txBody>
      </p:sp>
      <p:sp>
        <p:nvSpPr>
          <p:cNvPr id="5" name="TextBox 4"/>
          <p:cNvSpPr txBox="1"/>
          <p:nvPr/>
        </p:nvSpPr>
        <p:spPr>
          <a:xfrm>
            <a:off x="5072066" y="850558"/>
            <a:ext cx="2786082" cy="1323439"/>
          </a:xfrm>
          <a:prstGeom prst="rect">
            <a:avLst/>
          </a:prstGeom>
          <a:noFill/>
        </p:spPr>
        <p:txBody>
          <a:bodyPr wrap="square" rtlCol="0">
            <a:spAutoFit/>
          </a:bodyPr>
          <a:lstStyle/>
          <a:p>
            <a:r>
              <a:rPr lang="ru-RU" sz="2000" b="1" i="1" dirty="0" smtClean="0">
                <a:solidFill>
                  <a:srgbClr val="000099"/>
                </a:solidFill>
                <a:latin typeface="Georgia" pitchFamily="18" charset="0"/>
              </a:rPr>
              <a:t>Мальчики:</a:t>
            </a:r>
          </a:p>
          <a:p>
            <a:endParaRPr lang="ru-RU" sz="2000" b="1" dirty="0" smtClean="0">
              <a:latin typeface="Monotype Corsiva" pitchFamily="66" charset="0"/>
            </a:endParaRPr>
          </a:p>
          <a:p>
            <a:pPr marL="457200" indent="-457200">
              <a:buAutoNum type="arabicPeriod"/>
            </a:pPr>
            <a:endParaRPr lang="ru-RU" sz="2000" b="1" dirty="0" smtClean="0">
              <a:latin typeface="Monotype Corsiva" pitchFamily="66" charset="0"/>
            </a:endParaRPr>
          </a:p>
          <a:p>
            <a:pPr marL="457200" indent="-457200">
              <a:buAutoNum type="arabicPeriod"/>
            </a:pPr>
            <a:endParaRPr lang="ru-RU" sz="2000" b="1" dirty="0">
              <a:latin typeface="Monotype Corsiva"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inspiring-cherry-blossom-wallpaper-n-cherry-blossom-wallpaper_cherry-blossom-wallpaper.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4" name="TextBox 3"/>
          <p:cNvSpPr txBox="1"/>
          <p:nvPr/>
        </p:nvSpPr>
        <p:spPr>
          <a:xfrm>
            <a:off x="357158" y="285729"/>
            <a:ext cx="8215370" cy="4339650"/>
          </a:xfrm>
          <a:prstGeom prst="rect">
            <a:avLst/>
          </a:prstGeom>
          <a:noFill/>
        </p:spPr>
        <p:txBody>
          <a:bodyPr wrap="square" rtlCol="0">
            <a:spAutoFit/>
          </a:bodyPr>
          <a:lstStyle/>
          <a:p>
            <a:pPr algn="ctr"/>
            <a:r>
              <a:rPr lang="ru-RU" sz="2800" b="1" i="1" dirty="0" err="1" smtClean="0">
                <a:solidFill>
                  <a:srgbClr val="000099"/>
                </a:solidFill>
                <a:latin typeface="Georgia" pitchFamily="18" charset="0"/>
              </a:rPr>
              <a:t>Воспитательно</a:t>
            </a:r>
            <a:r>
              <a:rPr lang="ru-RU" sz="2800" b="1" i="1" dirty="0" smtClean="0">
                <a:solidFill>
                  <a:srgbClr val="000099"/>
                </a:solidFill>
                <a:latin typeface="Georgia" pitchFamily="18" charset="0"/>
              </a:rPr>
              <a:t>- образовательная деятельность</a:t>
            </a:r>
            <a:endParaRPr lang="ru-RU" sz="2800" i="1" dirty="0" smtClean="0">
              <a:solidFill>
                <a:srgbClr val="000099"/>
              </a:solidFill>
              <a:latin typeface="Georgia" pitchFamily="18" charset="0"/>
            </a:endParaRPr>
          </a:p>
          <a:p>
            <a:r>
              <a:rPr lang="ru-RU" sz="2000" dirty="0" smtClean="0">
                <a:latin typeface="Georgia" pitchFamily="18" charset="0"/>
              </a:rPr>
              <a:t>Воспитательно-образовательный процесс осуществляется в соответствии с Основной образовательной  программой  МДОУ на основе содержания Примерной основной образовательной программы дошкольного образования  и Примерной образовательной программы дошкольного образования «От рождения до школы» под ред.  </a:t>
            </a:r>
            <a:r>
              <a:rPr lang="ru-RU" sz="2000" dirty="0" err="1" smtClean="0">
                <a:latin typeface="Georgia" pitchFamily="18" charset="0"/>
              </a:rPr>
              <a:t>Вераксы</a:t>
            </a:r>
            <a:r>
              <a:rPr lang="ru-RU" sz="2000" dirty="0" smtClean="0">
                <a:latin typeface="Georgia" pitchFamily="18" charset="0"/>
              </a:rPr>
              <a:t> Н.Е., Комаровой Т.С., Васильевой М.А.</a:t>
            </a:r>
          </a:p>
          <a:p>
            <a:r>
              <a:rPr lang="ru-RU" sz="2000" dirty="0" smtClean="0">
                <a:latin typeface="Georgia" pitchFamily="18" charset="0"/>
              </a:rPr>
              <a:t>Также в методическом уголке группы имеются: методические пособия по дошкольной педагогике и психологии, методикам; картотеки по различным разделам программы, наглядно-демонстрационный материал.</a:t>
            </a:r>
            <a:endParaRPr lang="ru-RU" sz="2000" dirty="0">
              <a:latin typeface="Georgia" pitchFamily="18" charset="0"/>
            </a:endParaRPr>
          </a:p>
        </p:txBody>
      </p:sp>
      <p:pic>
        <p:nvPicPr>
          <p:cNvPr id="5" name="Рисунок 4" descr="IMG__201611328__064732.jpg"/>
          <p:cNvPicPr>
            <a:picLocks noChangeAspect="1"/>
          </p:cNvPicPr>
          <p:nvPr/>
        </p:nvPicPr>
        <p:blipFill>
          <a:blip r:embed="rId3" cstate="print"/>
          <a:stretch>
            <a:fillRect/>
          </a:stretch>
        </p:blipFill>
        <p:spPr>
          <a:xfrm>
            <a:off x="6084168" y="4434806"/>
            <a:ext cx="2857520" cy="225029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inspiring-cherry-blossom-wallpaper-n-cherry-blossom-wallpaper_cherry-blossom-wallpaper.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5" name="Прямоугольник 4"/>
          <p:cNvSpPr/>
          <p:nvPr/>
        </p:nvSpPr>
        <p:spPr>
          <a:xfrm>
            <a:off x="1494476" y="190468"/>
            <a:ext cx="6929486" cy="707886"/>
          </a:xfrm>
          <a:prstGeom prst="rect">
            <a:avLst/>
          </a:prstGeom>
        </p:spPr>
        <p:txBody>
          <a:bodyPr wrap="square">
            <a:spAutoFit/>
          </a:bodyPr>
          <a:lstStyle/>
          <a:p>
            <a:pPr indent="244475" algn="ctr">
              <a:defRPr/>
            </a:pPr>
            <a:r>
              <a:rPr lang="ru-RU" sz="2000" b="1" dirty="0" smtClean="0">
                <a:effectLst>
                  <a:glow rad="228600">
                    <a:schemeClr val="accent1">
                      <a:satMod val="175000"/>
                      <a:alpha val="40000"/>
                    </a:schemeClr>
                  </a:glow>
                </a:effectLst>
                <a:latin typeface="Georgia" pitchFamily="18" charset="0"/>
                <a:ea typeface="Times New Roman" pitchFamily="18" charset="0"/>
                <a:cs typeface="Times New Roman" pitchFamily="18" charset="0"/>
              </a:rPr>
              <a:t>Организация жизни и воспитания детей</a:t>
            </a:r>
          </a:p>
          <a:p>
            <a:pPr indent="244475" algn="ctr" eaLnBrk="0" hangingPunct="0">
              <a:defRPr/>
            </a:pPr>
            <a:r>
              <a:rPr lang="ru-RU" sz="2000" b="1" dirty="0" smtClean="0">
                <a:effectLst>
                  <a:glow rad="228600">
                    <a:schemeClr val="accent1">
                      <a:satMod val="175000"/>
                      <a:alpha val="40000"/>
                    </a:schemeClr>
                  </a:glow>
                </a:effectLst>
                <a:latin typeface="Georgia" pitchFamily="18" charset="0"/>
                <a:ea typeface="Times New Roman" pitchFamily="18" charset="0"/>
                <a:cs typeface="Times New Roman" pitchFamily="18" charset="0"/>
              </a:rPr>
              <a:t> </a:t>
            </a:r>
            <a:r>
              <a:rPr lang="ru-RU" sz="2000" b="1" dirty="0">
                <a:effectLst>
                  <a:glow rad="228600">
                    <a:schemeClr val="accent1">
                      <a:satMod val="175000"/>
                      <a:alpha val="40000"/>
                    </a:schemeClr>
                  </a:glow>
                </a:effectLst>
                <a:latin typeface="Georgia" pitchFamily="18" charset="0"/>
                <a:ea typeface="Times New Roman" pitchFamily="18" charset="0"/>
                <a:cs typeface="Times New Roman" pitchFamily="18" charset="0"/>
              </a:rPr>
              <a:t>Р</a:t>
            </a:r>
            <a:r>
              <a:rPr lang="ru-RU" sz="2000" b="1" dirty="0" smtClean="0">
                <a:effectLst>
                  <a:glow rad="228600">
                    <a:schemeClr val="accent1">
                      <a:satMod val="175000"/>
                      <a:alpha val="40000"/>
                    </a:schemeClr>
                  </a:glow>
                </a:effectLst>
                <a:latin typeface="Georgia" pitchFamily="18" charset="0"/>
                <a:ea typeface="Times New Roman" pitchFamily="18" charset="0"/>
                <a:cs typeface="Times New Roman" pitchFamily="18" charset="0"/>
              </a:rPr>
              <a:t>ежим дня (старшая группа) </a:t>
            </a:r>
            <a:endParaRPr lang="ru-RU" sz="2000" b="1" dirty="0">
              <a:latin typeface="Georgia"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551764917"/>
              </p:ext>
            </p:extLst>
          </p:nvPr>
        </p:nvGraphicFramePr>
        <p:xfrm>
          <a:off x="1600105" y="922952"/>
          <a:ext cx="7436391" cy="5886888"/>
        </p:xfrm>
        <a:graphic>
          <a:graphicData uri="http://schemas.openxmlformats.org/drawingml/2006/table">
            <a:tbl>
              <a:tblPr>
                <a:tableStyleId>{5C22544A-7EE6-4342-B048-85BDC9FD1C3A}</a:tableStyleId>
              </a:tblPr>
              <a:tblGrid>
                <a:gridCol w="6068239"/>
                <a:gridCol w="1368152"/>
              </a:tblGrid>
              <a:tr h="489824">
                <a:tc>
                  <a:txBody>
                    <a:bodyPr/>
                    <a:lstStyle/>
                    <a:p>
                      <a:pPr>
                        <a:lnSpc>
                          <a:spcPts val="1595"/>
                        </a:lnSpc>
                        <a:spcAft>
                          <a:spcPts val="0"/>
                        </a:spcAft>
                      </a:pPr>
                      <a:r>
                        <a:rPr lang="ru-RU" sz="1800" kern="1200" dirty="0" smtClean="0">
                          <a:effectLst/>
                          <a:latin typeface="Times New Roman" pitchFamily="18" charset="0"/>
                          <a:cs typeface="Times New Roman" pitchFamily="18" charset="0"/>
                        </a:rPr>
                        <a:t>Прием</a:t>
                      </a:r>
                      <a:r>
                        <a:rPr lang="ru-RU" sz="1800" kern="1200" baseline="0" dirty="0" smtClean="0">
                          <a:effectLst/>
                          <a:latin typeface="Times New Roman" pitchFamily="18" charset="0"/>
                          <a:cs typeface="Times New Roman" pitchFamily="18" charset="0"/>
                        </a:rPr>
                        <a:t> детей на свежем воздухе, осмотр, игровая, самостоятельная деятельность, утренняя гимнастика</a:t>
                      </a: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ts val="1595"/>
                        </a:lnSpc>
                        <a:spcAft>
                          <a:spcPts val="0"/>
                        </a:spcAft>
                      </a:pPr>
                      <a:r>
                        <a:rPr lang="ru-RU" sz="1800" kern="1200" dirty="0">
                          <a:effectLst/>
                          <a:latin typeface="Times New Roman" pitchFamily="18" charset="0"/>
                          <a:cs typeface="Times New Roman" pitchFamily="18" charset="0"/>
                        </a:rPr>
                        <a:t>7.00 </a:t>
                      </a:r>
                      <a:r>
                        <a:rPr lang="ru-RU" sz="1800" kern="1200" dirty="0" smtClean="0">
                          <a:effectLst/>
                          <a:latin typeface="Times New Roman" pitchFamily="18" charset="0"/>
                          <a:cs typeface="Times New Roman" pitchFamily="18" charset="0"/>
                        </a:rPr>
                        <a:t>– 8.20</a:t>
                      </a:r>
                      <a:endParaRPr lang="ru-RU" sz="1800" dirty="0">
                        <a:effectLst/>
                        <a:latin typeface="Times New Roman" pitchFamily="18" charset="0"/>
                        <a:ea typeface="Calibri"/>
                        <a:cs typeface="Times New Roman" pitchFamily="18" charset="0"/>
                      </a:endParaRPr>
                    </a:p>
                  </a:txBody>
                  <a:tcPr marL="51428" marR="51428" marT="9525" marB="0"/>
                </a:tc>
              </a:tr>
              <a:tr h="289923">
                <a:tc>
                  <a:txBody>
                    <a:bodyPr/>
                    <a:lstStyle/>
                    <a:p>
                      <a:pPr>
                        <a:lnSpc>
                          <a:spcPts val="1595"/>
                        </a:lnSpc>
                        <a:spcAft>
                          <a:spcPts val="0"/>
                        </a:spcAft>
                      </a:pPr>
                      <a:r>
                        <a:rPr lang="ru-RU" sz="1800" kern="1200" dirty="0" smtClean="0">
                          <a:effectLst/>
                          <a:latin typeface="Times New Roman" pitchFamily="18" charset="0"/>
                          <a:cs typeface="Times New Roman" pitchFamily="18" charset="0"/>
                        </a:rPr>
                        <a:t>Подготовка</a:t>
                      </a:r>
                      <a:r>
                        <a:rPr lang="ru-RU" sz="1800" kern="1200" baseline="0" dirty="0" smtClean="0">
                          <a:effectLst/>
                          <a:latin typeface="Times New Roman" pitchFamily="18" charset="0"/>
                          <a:cs typeface="Times New Roman" pitchFamily="18" charset="0"/>
                        </a:rPr>
                        <a:t> к завтраку, дежурства, завтрак</a:t>
                      </a:r>
                    </a:p>
                  </a:txBody>
                  <a:tcPr marL="51428" marR="51428" marT="9525" marB="0"/>
                </a:tc>
                <a:tc>
                  <a:txBody>
                    <a:bodyPr/>
                    <a:lstStyle/>
                    <a:p>
                      <a:pPr>
                        <a:lnSpc>
                          <a:spcPts val="1595"/>
                        </a:lnSpc>
                        <a:spcAft>
                          <a:spcPts val="0"/>
                        </a:spcAft>
                      </a:pPr>
                      <a:r>
                        <a:rPr lang="ru-RU" sz="1800" kern="1200" dirty="0" smtClean="0">
                          <a:effectLst/>
                          <a:latin typeface="Times New Roman" pitchFamily="18" charset="0"/>
                          <a:cs typeface="Times New Roman" pitchFamily="18" charset="0"/>
                        </a:rPr>
                        <a:t>8.20 </a:t>
                      </a:r>
                      <a:r>
                        <a:rPr lang="ru-RU" sz="1800" kern="1200" dirty="0">
                          <a:effectLst/>
                          <a:latin typeface="Times New Roman" pitchFamily="18" charset="0"/>
                          <a:cs typeface="Times New Roman" pitchFamily="18" charset="0"/>
                        </a:rPr>
                        <a:t>- </a:t>
                      </a:r>
                      <a:r>
                        <a:rPr lang="ru-RU" sz="1800" kern="1200" dirty="0" smtClean="0">
                          <a:effectLst/>
                          <a:latin typeface="Times New Roman" pitchFamily="18" charset="0"/>
                          <a:cs typeface="Times New Roman" pitchFamily="18" charset="0"/>
                        </a:rPr>
                        <a:t>8.45</a:t>
                      </a:r>
                      <a:endParaRPr lang="ru-RU" sz="1800" dirty="0">
                        <a:effectLst/>
                        <a:latin typeface="Times New Roman" pitchFamily="18" charset="0"/>
                        <a:ea typeface="Calibri"/>
                        <a:cs typeface="Times New Roman" pitchFamily="18" charset="0"/>
                      </a:endParaRPr>
                    </a:p>
                  </a:txBody>
                  <a:tcPr marL="51428" marR="51428" marT="9525" marB="0"/>
                </a:tc>
              </a:tr>
              <a:tr h="288032">
                <a:tc>
                  <a:txBody>
                    <a:bodyPr/>
                    <a:lstStyle/>
                    <a:p>
                      <a:pPr>
                        <a:lnSpc>
                          <a:spcPts val="1595"/>
                        </a:lnSpc>
                        <a:spcAft>
                          <a:spcPts val="0"/>
                        </a:spcAft>
                      </a:pPr>
                      <a:r>
                        <a:rPr lang="ru-RU" sz="1800" kern="1200" dirty="0" smtClean="0">
                          <a:effectLst/>
                          <a:latin typeface="Times New Roman" pitchFamily="18" charset="0"/>
                          <a:ea typeface="+mn-ea"/>
                          <a:cs typeface="Times New Roman" pitchFamily="18" charset="0"/>
                        </a:rPr>
                        <a:t>Игры,</a:t>
                      </a:r>
                      <a:r>
                        <a:rPr lang="ru-RU" sz="1800" kern="1200" baseline="0" dirty="0" smtClean="0">
                          <a:effectLst/>
                          <a:latin typeface="Times New Roman" pitchFamily="18" charset="0"/>
                          <a:ea typeface="+mn-ea"/>
                          <a:cs typeface="Times New Roman" pitchFamily="18" charset="0"/>
                        </a:rPr>
                        <a:t> самостоятельная деятельность детей</a:t>
                      </a: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ts val="1595"/>
                        </a:lnSpc>
                        <a:spcAft>
                          <a:spcPts val="0"/>
                        </a:spcAft>
                      </a:pPr>
                      <a:r>
                        <a:rPr lang="ru-RU" sz="1800" kern="1200" dirty="0" smtClean="0">
                          <a:effectLst/>
                          <a:latin typeface="Times New Roman" pitchFamily="18" charset="0"/>
                          <a:cs typeface="Times New Roman" pitchFamily="18" charset="0"/>
                        </a:rPr>
                        <a:t>8.45 – 9.00</a:t>
                      </a:r>
                      <a:endParaRPr lang="ru-RU" sz="1800" dirty="0">
                        <a:effectLst/>
                        <a:latin typeface="Times New Roman" pitchFamily="18" charset="0"/>
                        <a:ea typeface="Calibri"/>
                        <a:cs typeface="Times New Roman" pitchFamily="18" charset="0"/>
                      </a:endParaRPr>
                    </a:p>
                  </a:txBody>
                  <a:tcPr marL="51428" marR="51428" marT="9525" marB="0"/>
                </a:tc>
              </a:tr>
              <a:tr h="984196">
                <a:tc>
                  <a:txBody>
                    <a:bodyPr/>
                    <a:lstStyle/>
                    <a:p>
                      <a:pPr>
                        <a:lnSpc>
                          <a:spcPct val="115000"/>
                        </a:lnSpc>
                        <a:spcAft>
                          <a:spcPts val="0"/>
                        </a:spcAft>
                      </a:pPr>
                      <a:r>
                        <a:rPr lang="ru-RU" sz="1800" kern="1200" dirty="0" smtClean="0">
                          <a:effectLst/>
                          <a:latin typeface="Times New Roman" pitchFamily="18" charset="0"/>
                          <a:cs typeface="Times New Roman" pitchFamily="18" charset="0"/>
                        </a:rPr>
                        <a:t>Организованная</a:t>
                      </a:r>
                      <a:r>
                        <a:rPr lang="ru-RU" sz="1800" kern="1200" baseline="0" dirty="0" smtClean="0">
                          <a:effectLst/>
                          <a:latin typeface="Times New Roman" pitchFamily="18" charset="0"/>
                          <a:cs typeface="Times New Roman" pitchFamily="18" charset="0"/>
                        </a:rPr>
                        <a:t> </a:t>
                      </a:r>
                      <a:r>
                        <a:rPr lang="ru-RU" sz="1800" kern="1200" dirty="0" smtClean="0">
                          <a:effectLst/>
                          <a:latin typeface="Times New Roman" pitchFamily="18" charset="0"/>
                          <a:cs typeface="Times New Roman" pitchFamily="18" charset="0"/>
                        </a:rPr>
                        <a:t>образовательная деятельность.</a:t>
                      </a:r>
                    </a:p>
                    <a:p>
                      <a:pPr>
                        <a:lnSpc>
                          <a:spcPct val="115000"/>
                        </a:lnSpc>
                        <a:spcAft>
                          <a:spcPts val="0"/>
                        </a:spcAft>
                      </a:pPr>
                      <a:r>
                        <a:rPr lang="ru-RU" sz="1800" kern="1200" dirty="0" smtClean="0">
                          <a:effectLst/>
                          <a:latin typeface="Times New Roman" pitchFamily="18" charset="0"/>
                          <a:ea typeface="Calibri"/>
                          <a:cs typeface="Times New Roman" pitchFamily="18" charset="0"/>
                        </a:rPr>
                        <a:t>Игровая, познавательно-исследовательская,</a:t>
                      </a:r>
                      <a:br>
                        <a:rPr lang="ru-RU" sz="1800" kern="1200" dirty="0" smtClean="0">
                          <a:effectLst/>
                          <a:latin typeface="Times New Roman" pitchFamily="18" charset="0"/>
                          <a:ea typeface="Calibri"/>
                          <a:cs typeface="Times New Roman" pitchFamily="18" charset="0"/>
                        </a:rPr>
                      </a:br>
                      <a:r>
                        <a:rPr lang="ru-RU" sz="1800" kern="1200" dirty="0" smtClean="0">
                          <a:effectLst/>
                          <a:latin typeface="Times New Roman" pitchFamily="18" charset="0"/>
                          <a:ea typeface="Calibri"/>
                          <a:cs typeface="Times New Roman" pitchFamily="18" charset="0"/>
                        </a:rPr>
                        <a:t>самостоятельная деятельность детей в игровых центрах</a:t>
                      </a: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ct val="115000"/>
                        </a:lnSpc>
                        <a:spcAft>
                          <a:spcPts val="0"/>
                        </a:spcAft>
                      </a:pPr>
                      <a:r>
                        <a:rPr lang="ru-RU" sz="1800" kern="1200" dirty="0" smtClean="0">
                          <a:effectLst/>
                          <a:latin typeface="Times New Roman" pitchFamily="18" charset="0"/>
                          <a:cs typeface="Times New Roman" pitchFamily="18" charset="0"/>
                        </a:rPr>
                        <a:t>9.00 – 10.50</a:t>
                      </a:r>
                      <a:endParaRPr lang="ru-RU" sz="1800" dirty="0">
                        <a:effectLst/>
                        <a:latin typeface="Times New Roman" pitchFamily="18" charset="0"/>
                        <a:cs typeface="Times New Roman" pitchFamily="18" charset="0"/>
                      </a:endParaRPr>
                    </a:p>
                  </a:txBody>
                  <a:tcPr marL="51428" marR="51428" marT="9525" marB="0"/>
                </a:tc>
              </a:tr>
              <a:tr h="388307">
                <a:tc>
                  <a:txBody>
                    <a:bodyPr/>
                    <a:lstStyle/>
                    <a:p>
                      <a:pPr>
                        <a:lnSpc>
                          <a:spcPts val="1595"/>
                        </a:lnSpc>
                        <a:spcAft>
                          <a:spcPts val="0"/>
                        </a:spcAft>
                      </a:pPr>
                      <a:r>
                        <a:rPr lang="ru-RU" sz="1800" kern="1200" dirty="0" smtClean="0">
                          <a:effectLst/>
                          <a:latin typeface="Times New Roman" pitchFamily="18" charset="0"/>
                          <a:ea typeface="+mn-ea"/>
                          <a:cs typeface="Times New Roman" pitchFamily="18" charset="0"/>
                        </a:rPr>
                        <a:t>Подготовка</a:t>
                      </a:r>
                      <a:r>
                        <a:rPr lang="ru-RU" sz="1800" kern="1200" baseline="0" dirty="0" smtClean="0">
                          <a:effectLst/>
                          <a:latin typeface="Times New Roman" pitchFamily="18" charset="0"/>
                          <a:ea typeface="+mn-ea"/>
                          <a:cs typeface="Times New Roman" pitchFamily="18" charset="0"/>
                        </a:rPr>
                        <a:t> к прогулке, прогулка</a:t>
                      </a:r>
                    </a:p>
                  </a:txBody>
                  <a:tcPr marL="51428" marR="51428" marT="9525" marB="0"/>
                </a:tc>
                <a:tc>
                  <a:txBody>
                    <a:bodyPr/>
                    <a:lstStyle/>
                    <a:p>
                      <a:pPr>
                        <a:lnSpc>
                          <a:spcPts val="1595"/>
                        </a:lnSpc>
                        <a:spcAft>
                          <a:spcPts val="0"/>
                        </a:spcAft>
                      </a:pPr>
                      <a:r>
                        <a:rPr lang="ru-RU" sz="1800" kern="1200" dirty="0" smtClean="0">
                          <a:effectLst/>
                          <a:latin typeface="Times New Roman" pitchFamily="18" charset="0"/>
                          <a:cs typeface="Times New Roman" pitchFamily="18" charset="0"/>
                        </a:rPr>
                        <a:t>10.50 </a:t>
                      </a:r>
                      <a:r>
                        <a:rPr lang="ru-RU" sz="1800" kern="1200" dirty="0">
                          <a:effectLst/>
                          <a:latin typeface="Times New Roman" pitchFamily="18" charset="0"/>
                          <a:cs typeface="Times New Roman" pitchFamily="18" charset="0"/>
                        </a:rPr>
                        <a:t>- </a:t>
                      </a:r>
                      <a:r>
                        <a:rPr lang="ru-RU" sz="1800" kern="1200" dirty="0" smtClean="0">
                          <a:effectLst/>
                          <a:latin typeface="Times New Roman" pitchFamily="18" charset="0"/>
                          <a:cs typeface="Times New Roman" pitchFamily="18" charset="0"/>
                        </a:rPr>
                        <a:t>12.10</a:t>
                      </a:r>
                      <a:endParaRPr lang="ru-RU" sz="1800" dirty="0">
                        <a:effectLst/>
                        <a:latin typeface="Times New Roman" pitchFamily="18" charset="0"/>
                        <a:ea typeface="Calibri"/>
                        <a:cs typeface="Times New Roman" pitchFamily="18" charset="0"/>
                      </a:endParaRPr>
                    </a:p>
                  </a:txBody>
                  <a:tcPr marL="51428" marR="51428" marT="9525" marB="0"/>
                </a:tc>
              </a:tr>
              <a:tr h="499705">
                <a:tc>
                  <a:txBody>
                    <a:bodyPr/>
                    <a:lstStyle/>
                    <a:p>
                      <a:pPr>
                        <a:lnSpc>
                          <a:spcPts val="1595"/>
                        </a:lnSpc>
                        <a:spcAft>
                          <a:spcPts val="0"/>
                        </a:spcAft>
                      </a:pPr>
                      <a:r>
                        <a:rPr lang="ru-RU" sz="1800" kern="1200" dirty="0">
                          <a:effectLst/>
                          <a:latin typeface="Times New Roman" pitchFamily="18" charset="0"/>
                          <a:cs typeface="Times New Roman" pitchFamily="18" charset="0"/>
                        </a:rPr>
                        <a:t>Возвращение с прогулки</a:t>
                      </a:r>
                      <a:r>
                        <a:rPr lang="ru-RU" sz="1800" kern="1200" dirty="0" smtClean="0">
                          <a:effectLst/>
                          <a:latin typeface="Times New Roman" pitchFamily="18" charset="0"/>
                          <a:cs typeface="Times New Roman" pitchFamily="18" charset="0"/>
                        </a:rPr>
                        <a:t>,</a:t>
                      </a:r>
                      <a:r>
                        <a:rPr lang="ru-RU" sz="1800" kern="1200" baseline="0" dirty="0" smtClean="0">
                          <a:effectLst/>
                          <a:latin typeface="Times New Roman" pitchFamily="18" charset="0"/>
                          <a:cs typeface="Times New Roman" pitchFamily="18" charset="0"/>
                        </a:rPr>
                        <a:t> личная гигиена, самостоятельная деятельность</a:t>
                      </a: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ts val="1595"/>
                        </a:lnSpc>
                        <a:spcAft>
                          <a:spcPts val="0"/>
                        </a:spcAft>
                      </a:pPr>
                      <a:r>
                        <a:rPr lang="ru-RU" sz="1800" kern="1200" dirty="0" smtClean="0">
                          <a:effectLst/>
                          <a:latin typeface="Times New Roman" pitchFamily="18" charset="0"/>
                          <a:cs typeface="Times New Roman" pitchFamily="18" charset="0"/>
                        </a:rPr>
                        <a:t>12.10 </a:t>
                      </a:r>
                      <a:r>
                        <a:rPr lang="ru-RU" sz="1800" kern="1200" dirty="0">
                          <a:effectLst/>
                          <a:latin typeface="Times New Roman" pitchFamily="18" charset="0"/>
                          <a:cs typeface="Times New Roman" pitchFamily="18" charset="0"/>
                        </a:rPr>
                        <a:t>- </a:t>
                      </a:r>
                      <a:r>
                        <a:rPr lang="ru-RU" sz="1800" kern="1200" dirty="0" smtClean="0">
                          <a:effectLst/>
                          <a:latin typeface="Times New Roman" pitchFamily="18" charset="0"/>
                          <a:cs typeface="Times New Roman" pitchFamily="18" charset="0"/>
                        </a:rPr>
                        <a:t>12.20</a:t>
                      </a:r>
                      <a:endParaRPr lang="ru-RU" sz="1800" dirty="0">
                        <a:effectLst/>
                        <a:latin typeface="Times New Roman" pitchFamily="18" charset="0"/>
                        <a:ea typeface="Calibri"/>
                        <a:cs typeface="Times New Roman" pitchFamily="18" charset="0"/>
                      </a:endParaRPr>
                    </a:p>
                  </a:txBody>
                  <a:tcPr marL="51428" marR="51428" marT="9525" marB="0"/>
                </a:tc>
              </a:tr>
              <a:tr h="310223">
                <a:tc>
                  <a:txBody>
                    <a:bodyPr/>
                    <a:lstStyle/>
                    <a:p>
                      <a:pPr>
                        <a:lnSpc>
                          <a:spcPts val="1595"/>
                        </a:lnSpc>
                        <a:spcAft>
                          <a:spcPts val="0"/>
                        </a:spcAft>
                      </a:pPr>
                      <a:r>
                        <a:rPr lang="ru-RU" sz="1800" kern="1200" dirty="0">
                          <a:effectLst/>
                          <a:latin typeface="Times New Roman" pitchFamily="18" charset="0"/>
                          <a:cs typeface="Times New Roman" pitchFamily="18" charset="0"/>
                        </a:rPr>
                        <a:t>Подготовка к обеду, </a:t>
                      </a:r>
                      <a:r>
                        <a:rPr lang="ru-RU" sz="1800" kern="1200" dirty="0" smtClean="0">
                          <a:effectLst/>
                          <a:latin typeface="Times New Roman" pitchFamily="18" charset="0"/>
                          <a:cs typeface="Times New Roman" pitchFamily="18" charset="0"/>
                        </a:rPr>
                        <a:t>обед, дежурства</a:t>
                      </a: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ts val="1595"/>
                        </a:lnSpc>
                        <a:spcAft>
                          <a:spcPts val="0"/>
                        </a:spcAft>
                      </a:pPr>
                      <a:r>
                        <a:rPr lang="ru-RU" sz="1800" kern="1200" dirty="0" smtClean="0">
                          <a:effectLst/>
                          <a:latin typeface="Times New Roman" pitchFamily="18" charset="0"/>
                          <a:cs typeface="Times New Roman" pitchFamily="18" charset="0"/>
                        </a:rPr>
                        <a:t>12.20 – 12.50</a:t>
                      </a:r>
                      <a:endParaRPr lang="ru-RU" sz="1800" dirty="0">
                        <a:effectLst/>
                        <a:latin typeface="Times New Roman" pitchFamily="18" charset="0"/>
                        <a:ea typeface="Calibri"/>
                        <a:cs typeface="Times New Roman" pitchFamily="18" charset="0"/>
                      </a:endParaRPr>
                    </a:p>
                  </a:txBody>
                  <a:tcPr marL="51428" marR="51428" marT="9525" marB="0"/>
                </a:tc>
              </a:tr>
              <a:tr h="310223">
                <a:tc>
                  <a:txBody>
                    <a:bodyPr/>
                    <a:lstStyle/>
                    <a:p>
                      <a:pPr>
                        <a:lnSpc>
                          <a:spcPts val="1595"/>
                        </a:lnSpc>
                        <a:spcAft>
                          <a:spcPts val="0"/>
                        </a:spcAft>
                      </a:pPr>
                      <a:r>
                        <a:rPr lang="ru-RU" sz="1800" kern="1200" dirty="0">
                          <a:effectLst/>
                          <a:latin typeface="Times New Roman" pitchFamily="18" charset="0"/>
                          <a:cs typeface="Times New Roman" pitchFamily="18" charset="0"/>
                        </a:rPr>
                        <a:t>Подготовка ко сну, дневной сон</a:t>
                      </a: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ts val="1595"/>
                        </a:lnSpc>
                        <a:spcAft>
                          <a:spcPts val="0"/>
                        </a:spcAft>
                      </a:pPr>
                      <a:r>
                        <a:rPr lang="ru-RU" sz="1800" kern="1200" dirty="0" smtClean="0">
                          <a:effectLst/>
                          <a:latin typeface="Times New Roman" pitchFamily="18" charset="0"/>
                          <a:cs typeface="Times New Roman" pitchFamily="18" charset="0"/>
                        </a:rPr>
                        <a:t>12.50 </a:t>
                      </a:r>
                      <a:r>
                        <a:rPr lang="ru-RU" sz="1800" kern="1200" dirty="0">
                          <a:effectLst/>
                          <a:latin typeface="Times New Roman" pitchFamily="18" charset="0"/>
                          <a:cs typeface="Times New Roman" pitchFamily="18" charset="0"/>
                        </a:rPr>
                        <a:t>- 15.00</a:t>
                      </a:r>
                      <a:endParaRPr lang="ru-RU" sz="1800" dirty="0">
                        <a:effectLst/>
                        <a:latin typeface="Times New Roman" pitchFamily="18" charset="0"/>
                        <a:ea typeface="Calibri"/>
                        <a:cs typeface="Times New Roman" pitchFamily="18" charset="0"/>
                      </a:endParaRPr>
                    </a:p>
                  </a:txBody>
                  <a:tcPr marL="51428" marR="51428" marT="9525" marB="0"/>
                </a:tc>
              </a:tr>
              <a:tr h="310223">
                <a:tc>
                  <a:txBody>
                    <a:bodyPr/>
                    <a:lstStyle/>
                    <a:p>
                      <a:pPr>
                        <a:lnSpc>
                          <a:spcPts val="1595"/>
                        </a:lnSpc>
                        <a:spcAft>
                          <a:spcPts val="0"/>
                        </a:spcAft>
                      </a:pPr>
                      <a:r>
                        <a:rPr lang="ru-RU" sz="1800" kern="1200" dirty="0" smtClean="0">
                          <a:effectLst/>
                          <a:latin typeface="Times New Roman" pitchFamily="18" charset="0"/>
                          <a:cs typeface="Times New Roman" pitchFamily="18" charset="0"/>
                        </a:rPr>
                        <a:t>Постепенный</a:t>
                      </a:r>
                      <a:r>
                        <a:rPr lang="ru-RU" sz="1800" kern="1200" baseline="0" dirty="0" smtClean="0">
                          <a:effectLst/>
                          <a:latin typeface="Times New Roman" pitchFamily="18" charset="0"/>
                          <a:cs typeface="Times New Roman" pitchFamily="18" charset="0"/>
                        </a:rPr>
                        <a:t> подъем,</a:t>
                      </a:r>
                      <a:r>
                        <a:rPr lang="ru-RU" sz="1800" kern="1200" dirty="0" smtClean="0">
                          <a:effectLst/>
                          <a:latin typeface="Times New Roman" pitchFamily="18" charset="0"/>
                          <a:cs typeface="Times New Roman" pitchFamily="18" charset="0"/>
                        </a:rPr>
                        <a:t> </a:t>
                      </a:r>
                      <a:r>
                        <a:rPr lang="ru-RU" sz="1800" kern="1200" dirty="0">
                          <a:effectLst/>
                          <a:latin typeface="Times New Roman" pitchFamily="18" charset="0"/>
                          <a:cs typeface="Times New Roman" pitchFamily="18" charset="0"/>
                        </a:rPr>
                        <a:t>воздушные </a:t>
                      </a:r>
                      <a:r>
                        <a:rPr lang="ru-RU" sz="1800" kern="1200" dirty="0" smtClean="0">
                          <a:effectLst/>
                          <a:latin typeface="Times New Roman" pitchFamily="18" charset="0"/>
                          <a:cs typeface="Times New Roman" pitchFamily="18" charset="0"/>
                        </a:rPr>
                        <a:t>, водные процедуры</a:t>
                      </a: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ts val="1595"/>
                        </a:lnSpc>
                        <a:spcAft>
                          <a:spcPts val="0"/>
                        </a:spcAft>
                      </a:pPr>
                      <a:r>
                        <a:rPr lang="ru-RU" sz="1800" kern="1200" dirty="0">
                          <a:effectLst/>
                          <a:latin typeface="Times New Roman" pitchFamily="18" charset="0"/>
                          <a:cs typeface="Times New Roman" pitchFamily="18" charset="0"/>
                        </a:rPr>
                        <a:t>15.00 - </a:t>
                      </a:r>
                      <a:r>
                        <a:rPr lang="ru-RU" sz="1800" kern="1200" dirty="0" smtClean="0">
                          <a:effectLst/>
                          <a:latin typeface="Times New Roman" pitchFamily="18" charset="0"/>
                          <a:cs typeface="Times New Roman" pitchFamily="18" charset="0"/>
                        </a:rPr>
                        <a:t>15.10</a:t>
                      </a:r>
                      <a:endParaRPr lang="ru-RU" sz="1800" dirty="0">
                        <a:effectLst/>
                        <a:latin typeface="Times New Roman" pitchFamily="18" charset="0"/>
                        <a:ea typeface="Calibri"/>
                        <a:cs typeface="Times New Roman" pitchFamily="18" charset="0"/>
                      </a:endParaRPr>
                    </a:p>
                  </a:txBody>
                  <a:tcPr marL="51428" marR="51428" marT="9525" marB="0"/>
                </a:tc>
              </a:tr>
              <a:tr h="310223">
                <a:tc>
                  <a:txBody>
                    <a:bodyPr/>
                    <a:lstStyle/>
                    <a:p>
                      <a:pPr>
                        <a:lnSpc>
                          <a:spcPts val="1595"/>
                        </a:lnSpc>
                        <a:spcAft>
                          <a:spcPts val="0"/>
                        </a:spcAft>
                      </a:pPr>
                      <a:r>
                        <a:rPr lang="ru-RU" sz="1800" kern="1200" dirty="0">
                          <a:effectLst/>
                          <a:latin typeface="Times New Roman" pitchFamily="18" charset="0"/>
                          <a:cs typeface="Times New Roman" pitchFamily="18" charset="0"/>
                        </a:rPr>
                        <a:t>Подготовка к полднику, полдник</a:t>
                      </a: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ts val="1595"/>
                        </a:lnSpc>
                        <a:spcAft>
                          <a:spcPts val="0"/>
                        </a:spcAft>
                      </a:pPr>
                      <a:r>
                        <a:rPr lang="ru-RU" sz="1800" kern="1200" dirty="0" smtClean="0">
                          <a:effectLst/>
                          <a:latin typeface="Times New Roman" pitchFamily="18" charset="0"/>
                          <a:cs typeface="Times New Roman" pitchFamily="18" charset="0"/>
                        </a:rPr>
                        <a:t>15.10 </a:t>
                      </a:r>
                      <a:r>
                        <a:rPr lang="ru-RU" sz="1800" kern="1200" dirty="0">
                          <a:effectLst/>
                          <a:latin typeface="Times New Roman" pitchFamily="18" charset="0"/>
                          <a:cs typeface="Times New Roman" pitchFamily="18" charset="0"/>
                        </a:rPr>
                        <a:t>- </a:t>
                      </a:r>
                      <a:r>
                        <a:rPr lang="ru-RU" sz="1800" kern="1200" dirty="0" smtClean="0">
                          <a:effectLst/>
                          <a:latin typeface="Times New Roman" pitchFamily="18" charset="0"/>
                          <a:cs typeface="Times New Roman" pitchFamily="18" charset="0"/>
                        </a:rPr>
                        <a:t>15.20</a:t>
                      </a:r>
                      <a:endParaRPr lang="ru-RU" sz="1800" dirty="0">
                        <a:effectLst/>
                        <a:latin typeface="Times New Roman" pitchFamily="18" charset="0"/>
                        <a:ea typeface="Calibri"/>
                        <a:cs typeface="Times New Roman" pitchFamily="18" charset="0"/>
                      </a:endParaRPr>
                    </a:p>
                  </a:txBody>
                  <a:tcPr marL="51428" marR="51428" marT="9525" marB="0"/>
                </a:tc>
              </a:tr>
              <a:tr h="926650">
                <a:tc>
                  <a:txBody>
                    <a:bodyPr/>
                    <a:lstStyle/>
                    <a:p>
                      <a:pPr>
                        <a:lnSpc>
                          <a:spcPts val="1595"/>
                        </a:lnSpc>
                        <a:spcAft>
                          <a:spcPts val="0"/>
                        </a:spcAft>
                      </a:pPr>
                      <a:r>
                        <a:rPr lang="ru-RU" sz="1800" kern="1200" dirty="0" smtClean="0">
                          <a:effectLst/>
                          <a:latin typeface="Times New Roman" pitchFamily="18" charset="0"/>
                          <a:ea typeface="+mn-ea"/>
                          <a:cs typeface="Times New Roman" pitchFamily="18" charset="0"/>
                        </a:rPr>
                        <a:t>Организованная</a:t>
                      </a:r>
                      <a:r>
                        <a:rPr lang="ru-RU" sz="1800" kern="1200" baseline="0" dirty="0" smtClean="0">
                          <a:effectLst/>
                          <a:latin typeface="Times New Roman" pitchFamily="18" charset="0"/>
                          <a:ea typeface="+mn-ea"/>
                          <a:cs typeface="Times New Roman" pitchFamily="18" charset="0"/>
                        </a:rPr>
                        <a:t> образовательная деятельность.</a:t>
                      </a:r>
                    </a:p>
                    <a:p>
                      <a:pPr>
                        <a:lnSpc>
                          <a:spcPts val="1595"/>
                        </a:lnSpc>
                        <a:spcAft>
                          <a:spcPts val="0"/>
                        </a:spcAft>
                      </a:pPr>
                      <a:r>
                        <a:rPr lang="ru-RU" sz="1800" kern="1200" baseline="0" dirty="0" smtClean="0">
                          <a:effectLst/>
                          <a:latin typeface="Times New Roman" pitchFamily="18" charset="0"/>
                          <a:ea typeface="+mn-ea"/>
                          <a:cs typeface="Times New Roman" pitchFamily="18" charset="0"/>
                        </a:rPr>
                        <a:t>Игровая, познавательно-исследовательская, самостоятельная деятельность детей в игровых центрах.</a:t>
                      </a:r>
                    </a:p>
                    <a:p>
                      <a:pPr>
                        <a:lnSpc>
                          <a:spcPts val="1595"/>
                        </a:lnSpc>
                        <a:spcAft>
                          <a:spcPts val="0"/>
                        </a:spcAft>
                      </a:pPr>
                      <a:r>
                        <a:rPr lang="ru-RU" sz="1800" kern="1200" baseline="0" dirty="0" smtClean="0">
                          <a:effectLst/>
                          <a:latin typeface="Times New Roman" pitchFamily="18" charset="0"/>
                          <a:ea typeface="+mn-ea"/>
                          <a:cs typeface="Times New Roman" pitchFamily="18" charset="0"/>
                        </a:rPr>
                        <a:t>Чтение художественной литературы.</a:t>
                      </a: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ts val="1595"/>
                        </a:lnSpc>
                        <a:spcAft>
                          <a:spcPts val="0"/>
                        </a:spcAft>
                      </a:pPr>
                      <a:r>
                        <a:rPr lang="ru-RU" sz="1800" kern="1200" dirty="0" smtClean="0">
                          <a:effectLst/>
                          <a:latin typeface="Times New Roman" pitchFamily="18" charset="0"/>
                          <a:cs typeface="Times New Roman" pitchFamily="18" charset="0"/>
                        </a:rPr>
                        <a:t>15.20 </a:t>
                      </a:r>
                      <a:r>
                        <a:rPr lang="ru-RU" sz="1800" kern="1200" dirty="0">
                          <a:effectLst/>
                          <a:latin typeface="Times New Roman" pitchFamily="18" charset="0"/>
                          <a:cs typeface="Times New Roman" pitchFamily="18" charset="0"/>
                        </a:rPr>
                        <a:t>- </a:t>
                      </a:r>
                      <a:r>
                        <a:rPr lang="ru-RU" sz="1800" kern="1200" dirty="0" smtClean="0">
                          <a:effectLst/>
                          <a:latin typeface="Times New Roman" pitchFamily="18" charset="0"/>
                          <a:cs typeface="Times New Roman" pitchFamily="18" charset="0"/>
                        </a:rPr>
                        <a:t>16.40</a:t>
                      </a:r>
                      <a:endParaRPr lang="ru-RU" sz="1800" dirty="0">
                        <a:effectLst/>
                        <a:latin typeface="Times New Roman" pitchFamily="18" charset="0"/>
                        <a:ea typeface="Calibri"/>
                        <a:cs typeface="Times New Roman" pitchFamily="18" charset="0"/>
                      </a:endParaRPr>
                    </a:p>
                  </a:txBody>
                  <a:tcPr marL="51428" marR="51428" marT="9525" marB="0"/>
                </a:tc>
              </a:tr>
              <a:tr h="310223">
                <a:tc>
                  <a:txBody>
                    <a:bodyPr/>
                    <a:lstStyle/>
                    <a:p>
                      <a:pPr>
                        <a:lnSpc>
                          <a:spcPts val="1595"/>
                        </a:lnSpc>
                        <a:spcAft>
                          <a:spcPts val="0"/>
                        </a:spcAft>
                      </a:pPr>
                      <a:r>
                        <a:rPr lang="ru-RU" sz="1800" kern="1200" dirty="0">
                          <a:effectLst/>
                          <a:latin typeface="Times New Roman" pitchFamily="18" charset="0"/>
                          <a:cs typeface="Times New Roman" pitchFamily="18" charset="0"/>
                        </a:rPr>
                        <a:t>Подготовка </a:t>
                      </a:r>
                      <a:r>
                        <a:rPr lang="ru-RU" sz="1800" kern="1200" dirty="0" smtClean="0">
                          <a:effectLst/>
                          <a:latin typeface="Times New Roman" pitchFamily="18" charset="0"/>
                          <a:cs typeface="Times New Roman" pitchFamily="18" charset="0"/>
                        </a:rPr>
                        <a:t>к</a:t>
                      </a:r>
                      <a:r>
                        <a:rPr lang="ru-RU" sz="1800" kern="1200" baseline="0" dirty="0" smtClean="0">
                          <a:effectLst/>
                          <a:latin typeface="Times New Roman" pitchFamily="18" charset="0"/>
                          <a:cs typeface="Times New Roman" pitchFamily="18" charset="0"/>
                        </a:rPr>
                        <a:t> ужину, ужин, дежурства</a:t>
                      </a: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ts val="1595"/>
                        </a:lnSpc>
                        <a:spcAft>
                          <a:spcPts val="0"/>
                        </a:spcAft>
                      </a:pPr>
                      <a:r>
                        <a:rPr lang="ru-RU" sz="1800" kern="1200" dirty="0" smtClean="0">
                          <a:effectLst/>
                          <a:latin typeface="Times New Roman" pitchFamily="18" charset="0"/>
                          <a:cs typeface="Times New Roman" pitchFamily="18" charset="0"/>
                        </a:rPr>
                        <a:t>16.40 – 17.</a:t>
                      </a:r>
                      <a:endParaRPr lang="ru-RU" sz="1800" dirty="0">
                        <a:effectLst/>
                        <a:latin typeface="Times New Roman" pitchFamily="18" charset="0"/>
                        <a:ea typeface="Calibri"/>
                        <a:cs typeface="Times New Roman" pitchFamily="18" charset="0"/>
                      </a:endParaRPr>
                    </a:p>
                  </a:txBody>
                  <a:tcPr marL="51428" marR="51428" marT="9525" marB="0"/>
                </a:tc>
              </a:tr>
              <a:tr h="469136">
                <a:tc>
                  <a:txBody>
                    <a:bodyPr/>
                    <a:lstStyle/>
                    <a:p>
                      <a:pPr marL="0" marR="0" indent="0" algn="l" defTabSz="914400" rtl="0" eaLnBrk="1" fontAlgn="auto" latinLnBrk="0" hangingPunct="1">
                        <a:lnSpc>
                          <a:spcPts val="1595"/>
                        </a:lnSpc>
                        <a:spcBef>
                          <a:spcPts val="0"/>
                        </a:spcBef>
                        <a:spcAft>
                          <a:spcPts val="0"/>
                        </a:spcAft>
                        <a:buClrTx/>
                        <a:buSzTx/>
                        <a:buFontTx/>
                        <a:buNone/>
                        <a:tabLst/>
                        <a:defRPr/>
                      </a:pPr>
                      <a:r>
                        <a:rPr lang="ru-RU" sz="1800" kern="1200" dirty="0" smtClean="0">
                          <a:effectLst/>
                          <a:latin typeface="Times New Roman" pitchFamily="18" charset="0"/>
                          <a:cs typeface="Times New Roman" pitchFamily="18" charset="0"/>
                        </a:rPr>
                        <a:t>Подготовка к прогулке, прогулка</a:t>
                      </a:r>
                      <a:endParaRPr lang="ru-RU" sz="1800" dirty="0" smtClean="0">
                        <a:effectLst/>
                        <a:latin typeface="Times New Roman" pitchFamily="18" charset="0"/>
                        <a:ea typeface="Calibri"/>
                        <a:cs typeface="Times New Roman" pitchFamily="18" charset="0"/>
                      </a:endParaRPr>
                    </a:p>
                    <a:p>
                      <a:pPr>
                        <a:lnSpc>
                          <a:spcPts val="1595"/>
                        </a:lnSpc>
                        <a:spcAft>
                          <a:spcPts val="0"/>
                        </a:spcAft>
                      </a:pPr>
                      <a:endParaRPr lang="ru-RU" sz="1800" dirty="0">
                        <a:effectLst/>
                        <a:latin typeface="Times New Roman" pitchFamily="18" charset="0"/>
                        <a:ea typeface="Calibri"/>
                        <a:cs typeface="Times New Roman" pitchFamily="18" charset="0"/>
                      </a:endParaRPr>
                    </a:p>
                  </a:txBody>
                  <a:tcPr marL="51428" marR="51428" marT="9525" marB="0"/>
                </a:tc>
                <a:tc>
                  <a:txBody>
                    <a:bodyPr/>
                    <a:lstStyle/>
                    <a:p>
                      <a:pPr>
                        <a:lnSpc>
                          <a:spcPts val="1595"/>
                        </a:lnSpc>
                        <a:spcAft>
                          <a:spcPts val="0"/>
                        </a:spcAft>
                      </a:pPr>
                      <a:r>
                        <a:rPr lang="ru-RU" sz="1800" kern="1200" dirty="0" smtClean="0">
                          <a:effectLst/>
                          <a:latin typeface="Times New Roman" pitchFamily="18" charset="0"/>
                          <a:cs typeface="Times New Roman" pitchFamily="18" charset="0"/>
                        </a:rPr>
                        <a:t>17.00 </a:t>
                      </a:r>
                      <a:r>
                        <a:rPr lang="ru-RU" sz="1800" kern="1200" dirty="0">
                          <a:effectLst/>
                          <a:latin typeface="Times New Roman" pitchFamily="18" charset="0"/>
                          <a:cs typeface="Times New Roman" pitchFamily="18" charset="0"/>
                        </a:rPr>
                        <a:t>- </a:t>
                      </a:r>
                      <a:r>
                        <a:rPr lang="ru-RU" sz="1800" kern="1200" dirty="0" smtClean="0">
                          <a:effectLst/>
                          <a:latin typeface="Times New Roman" pitchFamily="18" charset="0"/>
                          <a:cs typeface="Times New Roman" pitchFamily="18" charset="0"/>
                        </a:rPr>
                        <a:t>19.00</a:t>
                      </a:r>
                    </a:p>
                    <a:p>
                      <a:pPr>
                        <a:lnSpc>
                          <a:spcPts val="1595"/>
                        </a:lnSpc>
                        <a:spcAft>
                          <a:spcPts val="0"/>
                        </a:spcAft>
                      </a:pPr>
                      <a:endParaRPr lang="ru-RU" sz="1800" kern="1200" dirty="0" smtClean="0">
                        <a:effectLst/>
                        <a:latin typeface="Times New Roman" pitchFamily="18" charset="0"/>
                        <a:ea typeface="Calibri"/>
                        <a:cs typeface="Times New Roman" pitchFamily="18" charset="0"/>
                      </a:endParaRPr>
                    </a:p>
                  </a:txBody>
                  <a:tcPr marL="51428" marR="51428" marT="9525" marB="0"/>
                </a:tc>
              </a:tr>
            </a:tbl>
          </a:graphicData>
        </a:graphic>
      </p:graphicFrame>
      <p:pic>
        <p:nvPicPr>
          <p:cNvPr id="7" name="Picture 3"/>
          <p:cNvPicPr>
            <a:picLocks noChangeAspect="1" noChangeArrowheads="1"/>
          </p:cNvPicPr>
          <p:nvPr/>
        </p:nvPicPr>
        <p:blipFill>
          <a:blip r:embed="rId3" cstate="print"/>
          <a:srcRect/>
          <a:stretch>
            <a:fillRect/>
          </a:stretch>
        </p:blipFill>
        <p:spPr bwMode="auto">
          <a:xfrm>
            <a:off x="141415" y="1196752"/>
            <a:ext cx="1143008" cy="1214484"/>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206807" y="2964653"/>
            <a:ext cx="1095141" cy="928694"/>
          </a:xfrm>
          <a:prstGeom prst="rect">
            <a:avLst/>
          </a:prstGeom>
          <a:noFill/>
          <a:ln w="9525">
            <a:noFill/>
            <a:miter lim="800000"/>
            <a:headEnd/>
            <a:tailEnd/>
          </a:ln>
        </p:spPr>
      </p:pic>
      <p:pic>
        <p:nvPicPr>
          <p:cNvPr id="21" name="Picture 2"/>
          <p:cNvPicPr>
            <a:picLocks noChangeAspect="1" noChangeArrowheads="1"/>
          </p:cNvPicPr>
          <p:nvPr/>
        </p:nvPicPr>
        <p:blipFill>
          <a:blip r:embed="rId5" cstate="print"/>
          <a:srcRect/>
          <a:stretch>
            <a:fillRect/>
          </a:stretch>
        </p:blipFill>
        <p:spPr bwMode="auto">
          <a:xfrm>
            <a:off x="148150" y="4572843"/>
            <a:ext cx="1232710" cy="1428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TextBox 6"/>
          <p:cNvSpPr txBox="1"/>
          <p:nvPr/>
        </p:nvSpPr>
        <p:spPr>
          <a:xfrm>
            <a:off x="-16" y="136216"/>
            <a:ext cx="9001156" cy="523220"/>
          </a:xfrm>
          <a:prstGeom prst="rect">
            <a:avLst/>
          </a:prstGeom>
          <a:noFill/>
        </p:spPr>
        <p:txBody>
          <a:bodyPr wrap="square" rtlCol="0">
            <a:spAutoFit/>
          </a:bodyPr>
          <a:lstStyle/>
          <a:p>
            <a:pPr algn="ctr"/>
            <a:r>
              <a:rPr lang="ru-RU" sz="2800" b="1" i="1" dirty="0" smtClean="0">
                <a:solidFill>
                  <a:srgbClr val="000099"/>
                </a:solidFill>
                <a:latin typeface="Georgia" pitchFamily="18" charset="0"/>
              </a:rPr>
              <a:t>Образовательная деятельность</a:t>
            </a:r>
            <a:endParaRPr lang="ru-RU" sz="2800" b="1" i="1" dirty="0">
              <a:solidFill>
                <a:srgbClr val="000099"/>
              </a:solidFill>
              <a:latin typeface="Georgia"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752928342"/>
              </p:ext>
            </p:extLst>
          </p:nvPr>
        </p:nvGraphicFramePr>
        <p:xfrm>
          <a:off x="498174" y="659436"/>
          <a:ext cx="8147651" cy="6133587"/>
        </p:xfrm>
        <a:graphic>
          <a:graphicData uri="http://schemas.openxmlformats.org/drawingml/2006/table">
            <a:tbl>
              <a:tblPr firstRow="1" bandRow="1">
                <a:tableStyleId>{5C22544A-7EE6-4342-B048-85BDC9FD1C3A}</a:tableStyleId>
              </a:tblPr>
              <a:tblGrid>
                <a:gridCol w="1450907"/>
                <a:gridCol w="6696744"/>
              </a:tblGrid>
              <a:tr h="360039">
                <a:tc>
                  <a:txBody>
                    <a:bodyPr/>
                    <a:lstStyle/>
                    <a:p>
                      <a:pPr algn="ctr"/>
                      <a:r>
                        <a:rPr lang="ru-RU" sz="1600" b="0" dirty="0" smtClean="0">
                          <a:solidFill>
                            <a:schemeClr val="tx1"/>
                          </a:solidFill>
                          <a:latin typeface="Times New Roman" pitchFamily="18" charset="0"/>
                          <a:cs typeface="Times New Roman" pitchFamily="18" charset="0"/>
                        </a:rPr>
                        <a:t>Дни недели</a:t>
                      </a:r>
                      <a:endParaRPr lang="ru-RU" sz="1600" b="0" dirty="0">
                        <a:solidFill>
                          <a:schemeClr val="tx1"/>
                        </a:solidFill>
                        <a:latin typeface="Times New Roman" pitchFamily="18" charset="0"/>
                        <a:cs typeface="Times New Roman" pitchFamily="18" charset="0"/>
                      </a:endParaRPr>
                    </a:p>
                  </a:txBody>
                  <a:tcPr/>
                </a:tc>
                <a:tc>
                  <a:txBody>
                    <a:bodyPr/>
                    <a:lstStyle/>
                    <a:p>
                      <a:pPr algn="ctr"/>
                      <a:r>
                        <a:rPr lang="ru-RU" sz="1600" b="0" dirty="0" smtClean="0">
                          <a:solidFill>
                            <a:schemeClr val="tx1"/>
                          </a:solidFill>
                          <a:latin typeface="Times New Roman" pitchFamily="18" charset="0"/>
                          <a:cs typeface="Times New Roman" pitchFamily="18" charset="0"/>
                        </a:rPr>
                        <a:t>Образовательная  деятельность</a:t>
                      </a:r>
                      <a:endParaRPr lang="ru-RU" sz="1600" b="0" dirty="0">
                        <a:solidFill>
                          <a:schemeClr val="tx1"/>
                        </a:solidFill>
                        <a:latin typeface="Times New Roman" pitchFamily="18" charset="0"/>
                        <a:cs typeface="Times New Roman" pitchFamily="18" charset="0"/>
                      </a:endParaRPr>
                    </a:p>
                  </a:txBody>
                  <a:tcPr/>
                </a:tc>
              </a:tr>
              <a:tr h="898448">
                <a:tc>
                  <a:txBody>
                    <a:bodyPr/>
                    <a:lstStyle/>
                    <a:p>
                      <a:pPr algn="l"/>
                      <a:r>
                        <a:rPr lang="ru-RU" sz="1600" dirty="0" smtClean="0">
                          <a:latin typeface="Times New Roman" pitchFamily="18" charset="0"/>
                          <a:cs typeface="Times New Roman" pitchFamily="18" charset="0"/>
                        </a:rPr>
                        <a:t>Понедельник</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1.Познавательное развитие (ознакомление с окружающим миром)</a:t>
                      </a:r>
                    </a:p>
                    <a:p>
                      <a:r>
                        <a:rPr lang="ru-RU" sz="1600" dirty="0" smtClean="0">
                          <a:latin typeface="Times New Roman" pitchFamily="18" charset="0"/>
                          <a:cs typeface="Times New Roman" pitchFamily="18" charset="0"/>
                        </a:rPr>
                        <a:t>9.00-9.25</a:t>
                      </a:r>
                    </a:p>
                    <a:p>
                      <a:r>
                        <a:rPr lang="ru-RU" sz="1600" dirty="0" smtClean="0">
                          <a:latin typeface="Times New Roman" pitchFamily="18" charset="0"/>
                          <a:cs typeface="Times New Roman" pitchFamily="18" charset="0"/>
                        </a:rPr>
                        <a:t>2. Физическое развитие: 10.00-10.25</a:t>
                      </a:r>
                      <a:endParaRPr lang="ru-RU" sz="1600" dirty="0">
                        <a:latin typeface="Times New Roman" pitchFamily="18" charset="0"/>
                        <a:cs typeface="Times New Roman" pitchFamily="18" charset="0"/>
                      </a:endParaRPr>
                    </a:p>
                  </a:txBody>
                  <a:tcPr/>
                </a:tc>
              </a:tr>
              <a:tr h="1146737">
                <a:tc>
                  <a:txBody>
                    <a:bodyPr/>
                    <a:lstStyle/>
                    <a:p>
                      <a:pPr algn="l"/>
                      <a:r>
                        <a:rPr lang="ru-RU" sz="1600" dirty="0" smtClean="0">
                          <a:latin typeface="Times New Roman" pitchFamily="18" charset="0"/>
                          <a:cs typeface="Times New Roman" pitchFamily="18" charset="0"/>
                        </a:rPr>
                        <a:t>Вторник</a:t>
                      </a:r>
                      <a:endParaRPr lang="ru-RU" sz="1600" dirty="0">
                        <a:latin typeface="Times New Roman" pitchFamily="18" charset="0"/>
                        <a:cs typeface="Times New Roman" pitchFamily="18" charset="0"/>
                      </a:endParaRPr>
                    </a:p>
                  </a:txBody>
                  <a:tcPr/>
                </a:tc>
                <a:tc>
                  <a:txBody>
                    <a:bodyPr/>
                    <a:lstStyle/>
                    <a:p>
                      <a:pPr marL="342900" indent="-342900">
                        <a:buAutoNum type="arabicPeriod"/>
                      </a:pPr>
                      <a:r>
                        <a:rPr lang="ru-RU" sz="1600" dirty="0" smtClean="0">
                          <a:latin typeface="Times New Roman" pitchFamily="18" charset="0"/>
                          <a:cs typeface="Times New Roman" pitchFamily="18" charset="0"/>
                        </a:rPr>
                        <a:t>Художественно – эстетическое развитие (лепка/аппликация)</a:t>
                      </a:r>
                    </a:p>
                    <a:p>
                      <a:pPr marL="0" indent="0">
                        <a:buNone/>
                      </a:pPr>
                      <a:r>
                        <a:rPr lang="ru-RU" sz="1600" dirty="0" smtClean="0">
                          <a:latin typeface="Times New Roman" pitchFamily="18" charset="0"/>
                          <a:cs typeface="Times New Roman" pitchFamily="18" charset="0"/>
                        </a:rPr>
                        <a:t>9.00-9.25</a:t>
                      </a:r>
                    </a:p>
                    <a:p>
                      <a:pPr marL="0" indent="0">
                        <a:buNone/>
                      </a:pPr>
                      <a:r>
                        <a:rPr lang="ru-RU" sz="1600" dirty="0" smtClean="0">
                          <a:latin typeface="Times New Roman" pitchFamily="18" charset="0"/>
                          <a:cs typeface="Times New Roman" pitchFamily="18" charset="0"/>
                        </a:rPr>
                        <a:t>9.35-10.00</a:t>
                      </a:r>
                    </a:p>
                    <a:p>
                      <a:r>
                        <a:rPr lang="ru-RU" sz="1600" dirty="0" smtClean="0">
                          <a:latin typeface="Times New Roman" pitchFamily="18" charset="0"/>
                          <a:cs typeface="Times New Roman" pitchFamily="18" charset="0"/>
                        </a:rPr>
                        <a:t>2. Художественно – эстетическое развитие (музыка) 15.20-15.45</a:t>
                      </a:r>
                    </a:p>
                    <a:p>
                      <a:r>
                        <a:rPr lang="ru-RU" sz="1600" dirty="0" smtClean="0">
                          <a:latin typeface="Times New Roman" pitchFamily="18" charset="0"/>
                          <a:cs typeface="Times New Roman" pitchFamily="18" charset="0"/>
                        </a:rPr>
                        <a:t>3.</a:t>
                      </a:r>
                      <a:r>
                        <a:rPr lang="ru-RU" sz="1600" baseline="0" dirty="0" smtClean="0">
                          <a:latin typeface="Times New Roman" pitchFamily="18" charset="0"/>
                          <a:cs typeface="Times New Roman" pitchFamily="18" charset="0"/>
                        </a:rPr>
                        <a:t> Физическое развитие (воздух)</a:t>
                      </a:r>
                      <a:endParaRPr lang="ru-RU" sz="1600" dirty="0" smtClean="0">
                        <a:latin typeface="Times New Roman" pitchFamily="18" charset="0"/>
                        <a:cs typeface="Times New Roman" pitchFamily="18" charset="0"/>
                      </a:endParaRPr>
                    </a:p>
                  </a:txBody>
                  <a:tcPr/>
                </a:tc>
              </a:tr>
              <a:tr h="1430860">
                <a:tc>
                  <a:txBody>
                    <a:bodyPr/>
                    <a:lstStyle/>
                    <a:p>
                      <a:r>
                        <a:rPr lang="ru-RU" sz="1600" dirty="0" smtClean="0">
                          <a:latin typeface="Times New Roman" pitchFamily="18" charset="0"/>
                          <a:cs typeface="Times New Roman" pitchFamily="18" charset="0"/>
                        </a:rPr>
                        <a:t>Среда</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1.Физическое развитие: 9.00-9.25</a:t>
                      </a:r>
                    </a:p>
                    <a:p>
                      <a:r>
                        <a:rPr lang="ru-RU" sz="1600" dirty="0" smtClean="0">
                          <a:latin typeface="Times New Roman" pitchFamily="18" charset="0"/>
                          <a:cs typeface="Times New Roman" pitchFamily="18" charset="0"/>
                        </a:rPr>
                        <a:t>2.</a:t>
                      </a:r>
                      <a:r>
                        <a:rPr lang="ru-RU" sz="1600" baseline="0" dirty="0" smtClean="0">
                          <a:latin typeface="Times New Roman" pitchFamily="18" charset="0"/>
                          <a:cs typeface="Times New Roman" pitchFamily="18" charset="0"/>
                        </a:rPr>
                        <a:t> Речевое развитие (формирование предпосылок к обучению грамоте)</a:t>
                      </a:r>
                    </a:p>
                    <a:p>
                      <a:r>
                        <a:rPr lang="ru-RU" sz="1600" baseline="0" dirty="0" smtClean="0">
                          <a:latin typeface="Times New Roman" pitchFamily="18" charset="0"/>
                          <a:cs typeface="Times New Roman" pitchFamily="18" charset="0"/>
                        </a:rPr>
                        <a:t>9.40-10.00</a:t>
                      </a:r>
                    </a:p>
                    <a:p>
                      <a:r>
                        <a:rPr lang="ru-RU" sz="1600" baseline="0" dirty="0" smtClean="0">
                          <a:latin typeface="Times New Roman" pitchFamily="18" charset="0"/>
                          <a:cs typeface="Times New Roman" pitchFamily="18" charset="0"/>
                        </a:rPr>
                        <a:t>3.</a:t>
                      </a:r>
                      <a:r>
                        <a:rPr lang="ru-RU" sz="1600" dirty="0" smtClean="0">
                          <a:latin typeface="Times New Roman" pitchFamily="18" charset="0"/>
                          <a:cs typeface="Times New Roman" pitchFamily="18" charset="0"/>
                        </a:rPr>
                        <a:t> Художественно – эстетическое развитие (конструктивно-модельная деятельность) :</a:t>
                      </a:r>
                      <a:r>
                        <a:rPr lang="ru-RU" sz="1600" baseline="0" dirty="0" smtClean="0">
                          <a:latin typeface="Times New Roman" pitchFamily="18" charset="0"/>
                          <a:cs typeface="Times New Roman" pitchFamily="18" charset="0"/>
                        </a:rPr>
                        <a:t> 15.20-15.45</a:t>
                      </a:r>
                      <a:r>
                        <a:rPr lang="en-US"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txBody>
                  <a:tcPr/>
                </a:tc>
              </a:tr>
              <a:tr h="632240">
                <a:tc>
                  <a:txBody>
                    <a:bodyPr/>
                    <a:lstStyle/>
                    <a:p>
                      <a:r>
                        <a:rPr lang="ru-RU" sz="1600" dirty="0" smtClean="0">
                          <a:latin typeface="Times New Roman" pitchFamily="18" charset="0"/>
                          <a:cs typeface="Times New Roman" pitchFamily="18" charset="0"/>
                        </a:rPr>
                        <a:t>Четверг</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1. Художественно – эстетическое развитие (музыка) : 9.20-9.45</a:t>
                      </a:r>
                    </a:p>
                    <a:p>
                      <a:r>
                        <a:rPr lang="ru-RU" sz="1600" dirty="0" smtClean="0">
                          <a:latin typeface="Times New Roman" pitchFamily="18" charset="0"/>
                          <a:cs typeface="Times New Roman" pitchFamily="18" charset="0"/>
                        </a:rPr>
                        <a:t>2. Речевое развитие: 9.45-10.15</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itchFamily="18" charset="0"/>
                          <a:cs typeface="Times New Roman" pitchFamily="18" charset="0"/>
                        </a:rPr>
                        <a:t>3. 1.Познавательное развитие (ознакомление с окружающим миром)</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itchFamily="18" charset="0"/>
                          <a:cs typeface="Times New Roman" pitchFamily="18" charset="0"/>
                        </a:rPr>
                        <a:t> 15.20-15.45</a:t>
                      </a:r>
                    </a:p>
                  </a:txBody>
                  <a:tcPr/>
                </a:tc>
              </a:tr>
              <a:tr h="1066800">
                <a:tc>
                  <a:txBody>
                    <a:bodyPr/>
                    <a:lstStyle/>
                    <a:p>
                      <a:r>
                        <a:rPr lang="ru-RU" sz="1600" dirty="0" smtClean="0">
                          <a:latin typeface="Times New Roman" pitchFamily="18" charset="0"/>
                          <a:cs typeface="Times New Roman" pitchFamily="18" charset="0"/>
                        </a:rPr>
                        <a:t>Пятница</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1.Художественно – эстетическое развитие (рисование)</a:t>
                      </a:r>
                    </a:p>
                    <a:p>
                      <a:r>
                        <a:rPr lang="ru-RU" sz="1600" dirty="0" smtClean="0">
                          <a:latin typeface="Times New Roman" pitchFamily="18" charset="0"/>
                          <a:cs typeface="Times New Roman" pitchFamily="18" charset="0"/>
                        </a:rPr>
                        <a:t>2.Познавательное  развитие  (ФЭМП)</a:t>
                      </a:r>
                    </a:p>
                    <a:p>
                      <a:r>
                        <a:rPr lang="ru-RU" sz="1600" dirty="0" smtClean="0">
                          <a:latin typeface="Times New Roman" pitchFamily="18" charset="0"/>
                          <a:cs typeface="Times New Roman" pitchFamily="18" charset="0"/>
                        </a:rPr>
                        <a:t>8.50 – 9.15 </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a:t>
                      </a:r>
                      <a:r>
                        <a:rPr lang="ru-RU" sz="1600" dirty="0" smtClean="0">
                          <a:latin typeface="Times New Roman" pitchFamily="18" charset="0"/>
                          <a:cs typeface="Times New Roman" pitchFamily="18" charset="0"/>
                        </a:rPr>
                        <a:t> подгруппа</a:t>
                      </a:r>
                    </a:p>
                    <a:p>
                      <a:r>
                        <a:rPr lang="ru-RU" sz="1600" dirty="0" smtClean="0">
                          <a:latin typeface="Times New Roman" pitchFamily="18" charset="0"/>
                          <a:cs typeface="Times New Roman" pitchFamily="18" charset="0"/>
                        </a:rPr>
                        <a:t>9.20 – 9.45 – </a:t>
                      </a:r>
                      <a:r>
                        <a:rPr lang="en-US" sz="1600" dirty="0" smtClean="0">
                          <a:latin typeface="Times New Roman" pitchFamily="18" charset="0"/>
                          <a:cs typeface="Times New Roman" pitchFamily="18" charset="0"/>
                        </a:rPr>
                        <a:t>II </a:t>
                      </a:r>
                      <a:r>
                        <a:rPr lang="ru-RU" sz="1600" dirty="0" smtClean="0">
                          <a:latin typeface="Times New Roman" pitchFamily="18" charset="0"/>
                          <a:cs typeface="Times New Roman" pitchFamily="18" charset="0"/>
                        </a:rPr>
                        <a:t>подгруппа</a:t>
                      </a: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0" name="TextBox 9"/>
          <p:cNvSpPr txBox="1"/>
          <p:nvPr/>
        </p:nvSpPr>
        <p:spPr>
          <a:xfrm>
            <a:off x="142844" y="115322"/>
            <a:ext cx="8929734" cy="1446550"/>
          </a:xfrm>
          <a:prstGeom prst="rect">
            <a:avLst/>
          </a:prstGeom>
          <a:noFill/>
        </p:spPr>
        <p:txBody>
          <a:bodyPr wrap="square" rtlCol="0">
            <a:spAutoFit/>
          </a:bodyPr>
          <a:lstStyle/>
          <a:p>
            <a:pPr algn="ctr"/>
            <a:r>
              <a:rPr lang="ru-RU" sz="2800" b="1" i="1" dirty="0" smtClean="0">
                <a:solidFill>
                  <a:srgbClr val="000099"/>
                </a:solidFill>
                <a:latin typeface="Georgia" pitchFamily="18" charset="0"/>
              </a:rPr>
              <a:t>Психолого-педагогические особенности детей среднего дошкольного возраста</a:t>
            </a:r>
          </a:p>
          <a:p>
            <a:pPr algn="ctr"/>
            <a:endParaRPr lang="ru-RU" sz="3200" b="1" dirty="0"/>
          </a:p>
        </p:txBody>
      </p:sp>
      <p:sp>
        <p:nvSpPr>
          <p:cNvPr id="7" name="Прямоугольник 6"/>
          <p:cNvSpPr/>
          <p:nvPr/>
        </p:nvSpPr>
        <p:spPr>
          <a:xfrm>
            <a:off x="500034" y="1052736"/>
            <a:ext cx="8464454" cy="4801314"/>
          </a:xfrm>
          <a:prstGeom prst="rect">
            <a:avLst/>
          </a:prstGeom>
        </p:spPr>
        <p:txBody>
          <a:bodyPr wrap="square">
            <a:spAutoFit/>
          </a:bodyPr>
          <a:lstStyle/>
          <a:p>
            <a:r>
              <a:rPr lang="ru-RU" dirty="0" smtClean="0">
                <a:latin typeface="Times New Roman" pitchFamily="18" charset="0"/>
                <a:cs typeface="Times New Roman" pitchFamily="18" charset="0"/>
              </a:rPr>
              <a:t>20 лет назад детей в возрасте 4–5 лет называли «почемучками», сейчас их главный вопрос – «зачем?» Это свидетельствует о том, что современным детям важны не столько причинно-следственные связи, сколько смысл происходящего. Именно поэтому их называют «детьми смысла». На 5-м году жизни ребёнку уже мало простого внимания взрослого. Умение устанавливать различные связи, хорошая память, любознательность, способность представить что-то, чего нет прямо перед глазами, позволяет общаться на более высоком «теоретическом» уровне. Теперь дети начинают задавать массу вопросов. Это связано с тем, что по-прежнему ведущий мотив общения – познавательный. На новый уровень выходит развитие </a:t>
            </a:r>
            <a:r>
              <a:rPr lang="ru-RU" dirty="0" err="1" smtClean="0">
                <a:latin typeface="Times New Roman" pitchFamily="18" charset="0"/>
                <a:cs typeface="Times New Roman" pitchFamily="18" charset="0"/>
              </a:rPr>
              <a:t>внеситуативно-познавательной</a:t>
            </a:r>
            <a:r>
              <a:rPr lang="ru-RU" dirty="0" smtClean="0">
                <a:latin typeface="Times New Roman" pitchFamily="18" charset="0"/>
                <a:cs typeface="Times New Roman" pitchFamily="18" charset="0"/>
              </a:rPr>
              <a:t> формы общения со взрослым. Такой тип общения обусловлен возникновением противоречия между желанием получить как можно больше информации об окружающем мире и отсутствием возможности самостоятельно её добывать. Именно это заставляет малыша искать возможности для  продолжительного взаимодействия со взрослым.  Взрослый для ребёнка 4–5 лет – источник знаний, способный ответить на все вопросы. Игровая деятельность совершенствуется. Теперь дети могут планировать сюжет до начала игры, и он может иметь несколько сюжетных линий.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500042"/>
            <a:ext cx="8715436" cy="400110"/>
          </a:xfrm>
          <a:prstGeom prst="rect">
            <a:avLst/>
          </a:prstGeom>
          <a:noFill/>
        </p:spPr>
        <p:txBody>
          <a:bodyPr wrap="square" rtlCol="0">
            <a:spAutoFit/>
          </a:bodyPr>
          <a:lstStyle/>
          <a:p>
            <a:pPr algn="ctr"/>
            <a:endParaRPr lang="ru-RU" sz="2000" dirty="0"/>
          </a:p>
        </p:txBody>
      </p:sp>
      <p:sp>
        <p:nvSpPr>
          <p:cNvPr id="9" name="TextBox 8"/>
          <p:cNvSpPr txBox="1"/>
          <p:nvPr/>
        </p:nvSpPr>
        <p:spPr>
          <a:xfrm>
            <a:off x="1714480" y="428604"/>
            <a:ext cx="6572296" cy="461665"/>
          </a:xfrm>
          <a:prstGeom prst="rect">
            <a:avLst/>
          </a:prstGeom>
          <a:noFill/>
        </p:spPr>
        <p:txBody>
          <a:bodyPr wrap="square" rtlCol="0">
            <a:spAutoFit/>
          </a:bodyPr>
          <a:lstStyle/>
          <a:p>
            <a:pPr algn="ctr"/>
            <a:r>
              <a:rPr lang="ru-RU" sz="2400" b="1" dirty="0" smtClean="0"/>
              <a:t>Образовательная  деятельность</a:t>
            </a:r>
            <a:endParaRPr lang="ru-RU" sz="2400" b="1" dirty="0"/>
          </a:p>
        </p:txBody>
      </p:sp>
      <p:pic>
        <p:nvPicPr>
          <p:cNvPr id="1026" name="Picture 2" descr="C:\Users\Asus\Desktop\Новая папка (3)\inspiring-cherry-blossom-wallpaper-n-cherry-blossom-wallpaper_cherry-blossom-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extBox 7"/>
          <p:cNvSpPr txBox="1"/>
          <p:nvPr/>
        </p:nvSpPr>
        <p:spPr>
          <a:xfrm rot="10800000" flipV="1">
            <a:off x="571472" y="351539"/>
            <a:ext cx="8072494" cy="6986528"/>
          </a:xfrm>
          <a:prstGeom prst="rect">
            <a:avLst/>
          </a:prstGeom>
          <a:noFill/>
        </p:spPr>
        <p:txBody>
          <a:bodyPr wrap="square" rtlCol="0">
            <a:spAutoFit/>
          </a:bodyPr>
          <a:lstStyle/>
          <a:p>
            <a:r>
              <a:rPr lang="ru-RU" sz="1600" dirty="0" smtClean="0">
                <a:latin typeface="Times New Roman" pitchFamily="18" charset="0"/>
                <a:cs typeface="Times New Roman" pitchFamily="18" charset="0"/>
              </a:rPr>
              <a:t>Атрибуты подбираются под сюжет игры. Начиная с этого возраста в играх детей могут наблюдаться два вида отношений – реальные (между детьми) и ролевые (которые диктует игра). Ребёнок может «выйти из роли», чтобы договориться о чём-то со сверстником. Понять друг друга и доступно что-то объяснить напарнику позволяет более развитая речь. </a:t>
            </a:r>
          </a:p>
          <a:p>
            <a:r>
              <a:rPr lang="ru-RU" sz="1600" dirty="0" smtClean="0">
                <a:latin typeface="Times New Roman" pitchFamily="18" charset="0"/>
                <a:cs typeface="Times New Roman" pitchFamily="18" charset="0"/>
              </a:rPr>
              <a:t>Помимо этого в 4 года происходит коренной перелом в развитии памяти. Память приобретает элементы произвольности благодаря активному развитию регулирующей функции речи. Ребёнок стремится что-то специально запомнить, поскольку ему интересно правильно припомнить и воспроизвести наиболее точно. Припоминание становится произвольным несколько раньше, чем запоминание, поскольку взрослый своими инструкциями («вспомните») побуждает малыша обратиться к прошлому опыту. Благодаря большему объёму хранящейся у малыша информации ему проще становится что-то придумать, спланировать. Опорой для воображения теперь являются уже не столько предметы, сколько взятая на себя роль. Появляется ступенчатое (или поэтапное) планирование (сначала–затем–потом). Также малыш может играть с предметом, которого нет у него в руках, то есть действовать в воображаемом плане. Теперь любая деятельность, доступная ребёнку, становится более продолжительной, а внимание более устойчивым. В этом возрасте ребёнок способен направлять свои действия под влиянием взрослого. Также формируется соревновательный мотив. Дети хотят быть лучше, чем другие.</a:t>
            </a:r>
          </a:p>
          <a:p>
            <a:r>
              <a:rPr lang="ru-RU" sz="1600" i="1"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Таким образом, к 5 годам мы видим ребёнка, желающего быть самостоятельным, полезным и похожим на взрослого. Он с жадностью поглощает информацию и с удовольствием поучает сверстника. Возможность быть подолгу со взрослым, наблюдать за его деятельностью и пробовать действовать так же, получение одобрения и поддержки со стороны старших и сверстников – всё это создаёт условия для формирования активной и независимой личности. </a:t>
            </a:r>
          </a:p>
          <a:p>
            <a:r>
              <a:rPr lang="ru-RU" sz="1600" i="1" dirty="0" smtClean="0"/>
              <a:t> </a:t>
            </a:r>
          </a:p>
          <a:p>
            <a:r>
              <a:rPr lang="ru-RU" sz="1600" dirty="0" smtClean="0"/>
              <a:t> </a:t>
            </a:r>
            <a:endParaRPr lang="ru-RU" sz="1600" dirty="0"/>
          </a:p>
        </p:txBody>
      </p:sp>
      <p:sp>
        <p:nvSpPr>
          <p:cNvPr id="2049" name="Rectangle 1"/>
          <p:cNvSpPr>
            <a:spLocks noChangeArrowheads="1"/>
          </p:cNvSpPr>
          <p:nvPr/>
        </p:nvSpPr>
        <p:spPr bwMode="auto">
          <a:xfrm>
            <a:off x="0" y="0"/>
            <a:ext cx="21672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3561</Words>
  <Application>Microsoft Office PowerPoint</Application>
  <PresentationFormat>Экран (4:3)</PresentationFormat>
  <Paragraphs>382</Paragraphs>
  <Slides>37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Оформлена выставка детского творчества</vt:lpstr>
      <vt:lpstr>Уголок настроения </vt:lpstr>
      <vt:lpstr>Центр  «Мы – спортсмены»  Цель: формирование основ двигательной культуры, расширение индивидуального двигательного опыта в самостоятельной деятельности, укрепление и охрана здоровья детей.  </vt:lpstr>
      <vt:lpstr>Центры Театра, Музыки  Цель: расширение познавательного опыта, развитие творческих способностей и коммуникативных навыков у детей.  </vt:lpstr>
      <vt:lpstr> Центр Природы  Цель: обогащение представлений детей о многообразии природного мира, воспитание любви и бережного отношения к природе, приобщение детей к уходу за растениями и животными, формирование начал экологической культуры. </vt:lpstr>
      <vt:lpstr>Центр «Юные исследователи»  Цель: развитие первичных естественнонаучных представлений; поддержка и       развитие в ребенке интереса к исследованиям, открытиям, умения приобретать знания самостоятельно.  </vt:lpstr>
      <vt:lpstr>Уголок дежурства   Цель: формировать умения выполнять обязанности дежурных, воспитывать положительное отношение к труду, самостоятельность.  </vt:lpstr>
      <vt:lpstr>Центр детского творчества  «Умелые ручки» Цель: развитие творческого потенциала детей, активизация самостоятельной деятельности. Эстетическое воспитание детей.  </vt:lpstr>
      <vt:lpstr>Книжный центр  Цель: воспитывать интерес и любовь к книге, формирование умения самостоятельно работать с книгой, «добывать» нужную информацию. Накопление познавательного опыта.  </vt:lpstr>
      <vt:lpstr>Центр сенсомоторики  Цель: расширение и накопление познавательного опыта; развитие всех видов восприятия; создание условий для реализации сенсорных способностей, речевого, психического развития детей, эмоционального положительного отношения к предметам и действиям с ними. </vt:lpstr>
      <vt:lpstr>Центр «Родной край» </vt:lpstr>
      <vt:lpstr>Центр Безопасности «Зеленый огонек» ПДД, «МЧС» </vt:lpstr>
      <vt:lpstr>Центр математического развития</vt:lpstr>
      <vt:lpstr>Центр «Говорунок»</vt:lpstr>
      <vt:lpstr>Центр строительно-конструктивных игр Цель: развивать представления об основных свойствах объемных геометрических, в основном крупных форм (устойчивость, неустойчивость, прочность), в приобретении умений воссоздать знакомые предметы горизонтальной плоскости (дорожки, лесенки, стульчики и т.д.), развивать навыки сотворчества со взрослыми, самостоятельного творчества, развивать мелкую моторику пальцев, рук.   </vt:lpstr>
      <vt:lpstr>                 Сюжетно-ролевые игры В сюжетно-ролевых играх дошкольники начинают осваивать сложные взаимодействия людей, отражающие наиболее типичные жизненные ситуации, например: «День рождения», «На приеме у врача», «Ремонт машин» и др. Игровые действия с каждым годом становятся более сложными. В нашей группе созданы все условия, которые помогут ребенку использовать максимальный опыт в мире игры. В игровом пространстве может быть несколько центров, каждый из которых поддерживает свою сюжетную линию.  Дети реализовывают свои потребности в обыгрывании характеров , сюжетов, ролей в соответствии с их желаниями. Цель сюжетно-ролевых игр-овладение социальным опытом, приобщение к миру профессий, возможность реализовать себя в игре.  Организация сюжетной игры в нашей группе предусматривает следующие темы:</vt:lpstr>
      <vt:lpstr>Сюжетно-ролевая игра «Больница» :       Сюжетно-ролевая игра       «Шофер»,                                                                                             «Автомастерская»:</vt:lpstr>
      <vt:lpstr>Сюжетно-ролевая игра «Стройка»:                     Сюжетно-ролевая игра                                                                                                         «Парикмахерская»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User</cp:lastModifiedBy>
  <cp:revision>221</cp:revision>
  <dcterms:created xsi:type="dcterms:W3CDTF">2016-11-11T22:51:29Z</dcterms:created>
  <dcterms:modified xsi:type="dcterms:W3CDTF">2022-05-13T15:29:46Z</dcterms:modified>
</cp:coreProperties>
</file>