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6" r:id="rId3"/>
    <p:sldId id="262" r:id="rId4"/>
    <p:sldId id="257" r:id="rId5"/>
    <p:sldId id="258" r:id="rId6"/>
    <p:sldId id="259" r:id="rId7"/>
    <p:sldId id="261" r:id="rId8"/>
    <p:sldId id="265" r:id="rId9"/>
    <p:sldId id="266" r:id="rId10"/>
    <p:sldId id="267" r:id="rId11"/>
    <p:sldId id="268" r:id="rId12"/>
    <p:sldId id="269" r:id="rId13"/>
    <p:sldId id="26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4" d="100"/>
          <a:sy n="74" d="100"/>
        </p:scale>
        <p:origin x="-55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DBA2EB24-A58A-4661-BD5E-6B52F11468AF}" type="datetimeFigureOut">
              <a:rPr lang="ru-RU" smtClean="0"/>
              <a:t>11.10.2022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0410A-9F4E-4387-8135-2F8AA274D353}"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63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A2EB24-A58A-4661-BD5E-6B52F11468AF}" type="datetimeFigureOut">
              <a:rPr lang="ru-RU" smtClean="0"/>
              <a:t>11.10.2022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0410A-9F4E-4387-8135-2F8AA274D353}" type="slidenum">
              <a:rPr lang="ru-RU" smtClean="0"/>
              <a:t>‹#›</a:t>
            </a:fld>
            <a:endParaRPr lang="ru-RU"/>
          </a:p>
        </p:txBody>
      </p:sp>
    </p:spTree>
    <p:extLst>
      <p:ext uri="{BB962C8B-B14F-4D97-AF65-F5344CB8AC3E}">
        <p14:creationId xmlns:p14="http://schemas.microsoft.com/office/powerpoint/2010/main" val="81421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A2EB24-A58A-4661-BD5E-6B52F11468AF}" type="datetimeFigureOut">
              <a:rPr lang="ru-RU" smtClean="0"/>
              <a:t>11.10.2022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0410A-9F4E-4387-8135-2F8AA274D353}"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67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A2EB24-A58A-4661-BD5E-6B52F11468AF}" type="datetimeFigureOut">
              <a:rPr lang="ru-RU" smtClean="0"/>
              <a:t>11.10.2022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0410A-9F4E-4387-8135-2F8AA274D353}" type="slidenum">
              <a:rPr lang="ru-RU" smtClean="0"/>
              <a:t>‹#›</a:t>
            </a:fld>
            <a:endParaRPr lang="ru-RU"/>
          </a:p>
        </p:txBody>
      </p:sp>
    </p:spTree>
    <p:extLst>
      <p:ext uri="{BB962C8B-B14F-4D97-AF65-F5344CB8AC3E}">
        <p14:creationId xmlns:p14="http://schemas.microsoft.com/office/powerpoint/2010/main" val="331217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BA2EB24-A58A-4661-BD5E-6B52F11468AF}" type="datetimeFigureOut">
              <a:rPr lang="ru-RU" smtClean="0"/>
              <a:t>11.10.2022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0410A-9F4E-4387-8135-2F8AA274D353}"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89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A2EB24-A58A-4661-BD5E-6B52F11468AF}" type="datetimeFigureOut">
              <a:rPr lang="ru-RU" smtClean="0"/>
              <a:t>11.10.2022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90410A-9F4E-4387-8135-2F8AA274D353}" type="slidenum">
              <a:rPr lang="ru-RU" smtClean="0"/>
              <a:t>‹#›</a:t>
            </a:fld>
            <a:endParaRPr lang="ru-RU"/>
          </a:p>
        </p:txBody>
      </p:sp>
    </p:spTree>
    <p:extLst>
      <p:ext uri="{BB962C8B-B14F-4D97-AF65-F5344CB8AC3E}">
        <p14:creationId xmlns:p14="http://schemas.microsoft.com/office/powerpoint/2010/main" val="296995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BA2EB24-A58A-4661-BD5E-6B52F11468AF}" type="datetimeFigureOut">
              <a:rPr lang="ru-RU" smtClean="0"/>
              <a:t>11.10.2022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190410A-9F4E-4387-8135-2F8AA274D353}" type="slidenum">
              <a:rPr lang="ru-RU" smtClean="0"/>
              <a:t>‹#›</a:t>
            </a:fld>
            <a:endParaRPr lang="ru-RU"/>
          </a:p>
        </p:txBody>
      </p:sp>
    </p:spTree>
    <p:extLst>
      <p:ext uri="{BB962C8B-B14F-4D97-AF65-F5344CB8AC3E}">
        <p14:creationId xmlns:p14="http://schemas.microsoft.com/office/powerpoint/2010/main" val="63546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BA2EB24-A58A-4661-BD5E-6B52F11468AF}" type="datetimeFigureOut">
              <a:rPr lang="ru-RU" smtClean="0"/>
              <a:t>11.10.2022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90410A-9F4E-4387-8135-2F8AA274D353}" type="slidenum">
              <a:rPr lang="ru-RU" smtClean="0"/>
              <a:t>‹#›</a:t>
            </a:fld>
            <a:endParaRPr lang="ru-RU"/>
          </a:p>
        </p:txBody>
      </p:sp>
    </p:spTree>
    <p:extLst>
      <p:ext uri="{BB962C8B-B14F-4D97-AF65-F5344CB8AC3E}">
        <p14:creationId xmlns:p14="http://schemas.microsoft.com/office/powerpoint/2010/main" val="385643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2EB24-A58A-4661-BD5E-6B52F11468AF}" type="datetimeFigureOut">
              <a:rPr lang="ru-RU" smtClean="0"/>
              <a:t>11.10.2022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190410A-9F4E-4387-8135-2F8AA274D353}" type="slidenum">
              <a:rPr lang="ru-RU" smtClean="0"/>
              <a:t>‹#›</a:t>
            </a:fld>
            <a:endParaRPr lang="ru-RU"/>
          </a:p>
        </p:txBody>
      </p:sp>
    </p:spTree>
    <p:extLst>
      <p:ext uri="{BB962C8B-B14F-4D97-AF65-F5344CB8AC3E}">
        <p14:creationId xmlns:p14="http://schemas.microsoft.com/office/powerpoint/2010/main" val="43480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A2EB24-A58A-4661-BD5E-6B52F11468AF}" type="datetimeFigureOut">
              <a:rPr lang="ru-RU" smtClean="0"/>
              <a:t>11.10.2022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90410A-9F4E-4387-8135-2F8AA274D353}" type="slidenum">
              <a:rPr lang="ru-RU" smtClean="0"/>
              <a:t>‹#›</a:t>
            </a:fld>
            <a:endParaRPr lang="ru-RU"/>
          </a:p>
        </p:txBody>
      </p:sp>
    </p:spTree>
    <p:extLst>
      <p:ext uri="{BB962C8B-B14F-4D97-AF65-F5344CB8AC3E}">
        <p14:creationId xmlns:p14="http://schemas.microsoft.com/office/powerpoint/2010/main" val="158818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A2EB24-A58A-4661-BD5E-6B52F11468AF}" type="datetimeFigureOut">
              <a:rPr lang="ru-RU" smtClean="0"/>
              <a:t>11.10.2022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90410A-9F4E-4387-8135-2F8AA274D353}"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74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accent2">
                <a:lumMod val="5000"/>
                <a:lumOff val="95000"/>
              </a:schemeClr>
            </a:gs>
            <a:gs pos="2000">
              <a:schemeClr val="accent2">
                <a:lumMod val="45000"/>
                <a:lumOff val="55000"/>
              </a:schemeClr>
            </a:gs>
            <a:gs pos="8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BA2EB24-A58A-4661-BD5E-6B52F11468AF}" type="datetimeFigureOut">
              <a:rPr lang="ru-RU" smtClean="0"/>
              <a:t>11.10.2022</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190410A-9F4E-4387-8135-2F8AA274D353}"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30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8044" y="4333164"/>
            <a:ext cx="7991681" cy="2273300"/>
          </a:xfrm>
        </p:spPr>
        <p:txBody>
          <a:bodyPr>
            <a:noAutofit/>
          </a:bodyPr>
          <a:lstStyle/>
          <a:p>
            <a:pPr algn="ctr" eaLnBrk="1" hangingPunct="1">
              <a:lnSpc>
                <a:spcPct val="150000"/>
              </a:lnSpc>
            </a:pPr>
            <a:r>
              <a:rPr lang="ru-RU" sz="4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Методика </a:t>
            </a:r>
            <a:r>
              <a:rPr lang="ru-RU" sz="44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монтессори</a:t>
            </a:r>
            <a:r>
              <a:rPr lang="ru-RU" sz="4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4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Выполнила: Розова Е.А.</a:t>
            </a:r>
            <a:endParaRPr lang="ru-RU" sz="2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type="subTitle" idx="1"/>
          </p:nvPr>
        </p:nvSpPr>
        <p:spPr/>
        <p:txBody>
          <a:bodyPr>
            <a:normAutofit/>
          </a:bodyPr>
          <a:lstStyle/>
          <a:p>
            <a:pPr algn="ctr" eaLnBrk="1" hangingPunct="1">
              <a:lnSpc>
                <a:spcPct val="80000"/>
              </a:lnSpc>
            </a:pPr>
            <a:r>
              <a:rPr lang="ru-RU" sz="3200" dirty="0">
                <a:solidFill>
                  <a:srgbClr val="002060"/>
                </a:solidFill>
                <a:latin typeface="Times New Roman" panose="02020603050405020304" pitchFamily="18" charset="0"/>
                <a:cs typeface="Times New Roman" panose="02020603050405020304" pitchFamily="18" charset="0"/>
              </a:rPr>
              <a:t>Консультация для </a:t>
            </a:r>
            <a:r>
              <a:rPr lang="ru-RU" sz="3200" dirty="0" smtClean="0">
                <a:solidFill>
                  <a:srgbClr val="002060"/>
                </a:solidFill>
                <a:latin typeface="Times New Roman" panose="02020603050405020304" pitchFamily="18" charset="0"/>
                <a:cs typeface="Times New Roman" panose="02020603050405020304" pitchFamily="18" charset="0"/>
              </a:rPr>
              <a:t>воспитателей</a:t>
            </a:r>
            <a:endParaRPr lang="ru-RU" sz="3200"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duotone>
              <a:schemeClr val="accent2">
                <a:shade val="45000"/>
                <a:satMod val="135000"/>
              </a:schemeClr>
              <a:prstClr val="white"/>
            </a:duotone>
          </a:blip>
          <a:stretch>
            <a:fillRect/>
          </a:stretch>
        </p:blipFill>
        <p:spPr>
          <a:xfrm>
            <a:off x="388044" y="277175"/>
            <a:ext cx="3306806" cy="3993935"/>
          </a:xfrm>
          <a:prstGeom prst="rect">
            <a:avLst/>
          </a:prstGeom>
          <a:solidFill>
            <a:srgbClr val="FFFFFF">
              <a:shade val="85000"/>
            </a:srgbClr>
          </a:solidFill>
          <a:ln w="190500" cap="rnd">
            <a:solidFill>
              <a:schemeClr val="accent1">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Рисунок 2"/>
          <p:cNvPicPr>
            <a:picLocks noChangeAspect="1"/>
          </p:cNvPicPr>
          <p:nvPr/>
        </p:nvPicPr>
        <p:blipFill rotWithShape="1">
          <a:blip r:embed="rId3">
            <a:extLst>
              <a:ext uri="{BEBA8EAE-BF5A-486C-A8C5-ECC9F3942E4B}">
                <a14:imgProps xmlns:a14="http://schemas.microsoft.com/office/drawing/2010/main">
                  <a14:imgLayer r:embed="rId4">
                    <a14:imgEffect>
                      <a14:backgroundRemoval t="84091" b="100000" l="24862" r="60826"/>
                    </a14:imgEffect>
                    <a14:imgEffect>
                      <a14:saturation sat="300000"/>
                    </a14:imgEffect>
                  </a14:imgLayer>
                </a14:imgProps>
              </a:ext>
            </a:extLst>
          </a:blip>
          <a:srcRect l="24488" t="84940" r="36901" b="-204"/>
          <a:stretch/>
        </p:blipFill>
        <p:spPr>
          <a:xfrm rot="19096286">
            <a:off x="4184427" y="1207028"/>
            <a:ext cx="3432611" cy="1332941"/>
          </a:xfrm>
          <a:prstGeom prst="rect">
            <a:avLst/>
          </a:prstGeom>
        </p:spPr>
      </p:pic>
      <p:pic>
        <p:nvPicPr>
          <p:cNvPr id="98" name="Рисунок 97"/>
          <p:cNvPicPr>
            <a:picLocks noChangeAspect="1"/>
          </p:cNvPicPr>
          <p:nvPr/>
        </p:nvPicPr>
        <p:blipFill rotWithShape="1">
          <a:blip r:embed="rId5">
            <a:extLst>
              <a:ext uri="{BEBA8EAE-BF5A-486C-A8C5-ECC9F3942E4B}">
                <a14:imgProps xmlns:a14="http://schemas.microsoft.com/office/drawing/2010/main">
                  <a14:imgLayer r:embed="rId4">
                    <a14:imgEffect>
                      <a14:backgroundRemoval t="0" b="56551" l="68991" r="96789"/>
                    </a14:imgEffect>
                  </a14:imgLayer>
                </a14:imgProps>
              </a:ext>
            </a:extLst>
          </a:blip>
          <a:srcRect l="68142" b="41096"/>
          <a:stretch/>
        </p:blipFill>
        <p:spPr>
          <a:xfrm>
            <a:off x="9390931" y="0"/>
            <a:ext cx="3669437" cy="4655787"/>
          </a:xfrm>
          <a:prstGeom prst="rect">
            <a:avLst/>
          </a:prstGeom>
        </p:spPr>
      </p:pic>
      <p:pic>
        <p:nvPicPr>
          <p:cNvPr id="99" name="Рисунок 98"/>
          <p:cNvPicPr>
            <a:picLocks noChangeAspect="1"/>
          </p:cNvPicPr>
          <p:nvPr/>
        </p:nvPicPr>
        <p:blipFill rotWithShape="1">
          <a:blip r:embed="rId6">
            <a:extLst>
              <a:ext uri="{BEBA8EAE-BF5A-486C-A8C5-ECC9F3942E4B}">
                <a14:imgProps xmlns:a14="http://schemas.microsoft.com/office/drawing/2010/main">
                  <a14:imgLayer r:embed="rId4">
                    <a14:imgEffect>
                      <a14:backgroundRemoval t="1738" b="50535" l="32294" r="69450"/>
                    </a14:imgEffect>
                  </a14:imgLayer>
                </a14:imgProps>
              </a:ext>
            </a:extLst>
          </a:blip>
          <a:srcRect l="32304" r="29701" b="48559"/>
          <a:stretch/>
        </p:blipFill>
        <p:spPr>
          <a:xfrm>
            <a:off x="6197002" y="1321455"/>
            <a:ext cx="3193929" cy="2967459"/>
          </a:xfrm>
          <a:prstGeom prst="rect">
            <a:avLst/>
          </a:prstGeom>
        </p:spPr>
      </p:pic>
    </p:spTree>
    <p:extLst>
      <p:ext uri="{BB962C8B-B14F-4D97-AF65-F5344CB8AC3E}">
        <p14:creationId xmlns:p14="http://schemas.microsoft.com/office/powerpoint/2010/main" val="2053769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953" y="199453"/>
            <a:ext cx="9720072" cy="800672"/>
          </a:xfrm>
        </p:spPr>
        <p:txBody>
          <a:bodyPr>
            <a:normAutofit/>
          </a:bodyPr>
          <a:lstStyle/>
          <a:p>
            <a:r>
              <a:rPr lang="ru-RU" sz="4400" dirty="0" smtClean="0">
                <a:solidFill>
                  <a:srgbClr val="C00000"/>
                </a:solidFill>
              </a:rPr>
              <a:t>Этапы развития</a:t>
            </a:r>
            <a:endParaRPr lang="ru-RU" sz="4400" dirty="0">
              <a:solidFill>
                <a:srgbClr val="C00000"/>
              </a:solidFill>
            </a:endParaRPr>
          </a:p>
        </p:txBody>
      </p:sp>
      <p:sp>
        <p:nvSpPr>
          <p:cNvPr id="3" name="Объект 2"/>
          <p:cNvSpPr>
            <a:spLocks noGrp="1"/>
          </p:cNvSpPr>
          <p:nvPr>
            <p:ph idx="1"/>
          </p:nvPr>
        </p:nvSpPr>
        <p:spPr>
          <a:xfrm>
            <a:off x="895541" y="1014411"/>
            <a:ext cx="10477309" cy="5543551"/>
          </a:xfrm>
        </p:spPr>
        <p:txBody>
          <a:bodyPr/>
          <a:lstStyle/>
          <a:p>
            <a:pPr>
              <a:buFont typeface="Wingdings" panose="05000000000000000000" pitchFamily="2" charset="2"/>
              <a:buChar char="v"/>
            </a:pPr>
            <a:r>
              <a:rPr lang="ru-RU" sz="3200" dirty="0" smtClean="0">
                <a:solidFill>
                  <a:srgbClr val="002060"/>
                </a:solidFill>
              </a:rPr>
              <a:t>Первый </a:t>
            </a:r>
            <a:r>
              <a:rPr lang="ru-RU" sz="3200" dirty="0">
                <a:solidFill>
                  <a:srgbClr val="002060"/>
                </a:solidFill>
              </a:rPr>
              <a:t>этап – от рождения до шести лет. </a:t>
            </a:r>
            <a:endParaRPr lang="ru-RU" sz="3200" dirty="0" smtClean="0">
              <a:solidFill>
                <a:srgbClr val="002060"/>
              </a:solidFill>
            </a:endParaRPr>
          </a:p>
          <a:p>
            <a:pPr>
              <a:buFont typeface="Wingdings" panose="05000000000000000000" pitchFamily="2" charset="2"/>
              <a:buChar char="v"/>
            </a:pPr>
            <a:r>
              <a:rPr lang="ru-RU" sz="3200" dirty="0">
                <a:solidFill>
                  <a:srgbClr val="002060"/>
                </a:solidFill>
              </a:rPr>
              <a:t> Абсорбирующий разум или второй этап – от шести до двенадцати лет – характеризуется развитием без резких качественных изменений. </a:t>
            </a:r>
            <a:endParaRPr lang="ru-RU" sz="3200" dirty="0" smtClean="0">
              <a:solidFill>
                <a:srgbClr val="002060"/>
              </a:solidFill>
            </a:endParaRPr>
          </a:p>
          <a:p>
            <a:pPr>
              <a:buFont typeface="Wingdings" panose="05000000000000000000" pitchFamily="2" charset="2"/>
              <a:buChar char="v"/>
            </a:pPr>
            <a:r>
              <a:rPr lang="ru-RU" sz="3200" dirty="0">
                <a:solidFill>
                  <a:srgbClr val="002060"/>
                </a:solidFill>
              </a:rPr>
              <a:t> Третий период – от двенадцати до восемнадцати лет – своими бурными трансформациями напоминает первый этап. </a:t>
            </a:r>
          </a:p>
        </p:txBody>
      </p:sp>
    </p:spTree>
    <p:extLst>
      <p:ext uri="{BB962C8B-B14F-4D97-AF65-F5344CB8AC3E}">
        <p14:creationId xmlns:p14="http://schemas.microsoft.com/office/powerpoint/2010/main" val="3157157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815" y="270891"/>
            <a:ext cx="9720072" cy="629222"/>
          </a:xfrm>
        </p:spPr>
        <p:txBody>
          <a:bodyPr>
            <a:normAutofit/>
          </a:bodyPr>
          <a:lstStyle/>
          <a:p>
            <a:r>
              <a:rPr lang="ru-RU" sz="4400" dirty="0">
                <a:solidFill>
                  <a:srgbClr val="C00000"/>
                </a:solidFill>
              </a:rPr>
              <a:t>СЕНЗИТИВНЫЕ </a:t>
            </a:r>
            <a:r>
              <a:rPr lang="ru-RU" sz="4400" dirty="0" smtClean="0">
                <a:solidFill>
                  <a:srgbClr val="C00000"/>
                </a:solidFill>
              </a:rPr>
              <a:t>ПЕРИОДЫ</a:t>
            </a:r>
            <a:endParaRPr lang="ru-RU" sz="4400" dirty="0">
              <a:solidFill>
                <a:srgbClr val="C00000"/>
              </a:solidFill>
            </a:endParaRPr>
          </a:p>
        </p:txBody>
      </p:sp>
      <p:sp>
        <p:nvSpPr>
          <p:cNvPr id="3" name="Объект 2"/>
          <p:cNvSpPr>
            <a:spLocks noGrp="1"/>
          </p:cNvSpPr>
          <p:nvPr>
            <p:ph idx="1"/>
          </p:nvPr>
        </p:nvSpPr>
        <p:spPr>
          <a:xfrm>
            <a:off x="995553" y="1185861"/>
            <a:ext cx="10791635" cy="5414963"/>
          </a:xfrm>
        </p:spPr>
        <p:txBody>
          <a:bodyPr>
            <a:normAutofit fontScale="85000" lnSpcReduction="10000"/>
          </a:bodyPr>
          <a:lstStyle/>
          <a:p>
            <a:pPr marL="4763" indent="352425" algn="just">
              <a:lnSpc>
                <a:spcPct val="120000"/>
              </a:lnSpc>
            </a:pPr>
            <a:r>
              <a:rPr lang="ru-RU" sz="3200" dirty="0" err="1">
                <a:solidFill>
                  <a:srgbClr val="002060"/>
                </a:solidFill>
              </a:rPr>
              <a:t>Сензитивные</a:t>
            </a:r>
            <a:r>
              <a:rPr lang="ru-RU" sz="3200" dirty="0">
                <a:solidFill>
                  <a:srgbClr val="002060"/>
                </a:solidFill>
              </a:rPr>
              <a:t> периоды - это периоды особой чувствительности, которая встречается в развитии детей. На эти основополагающие стадии развития взрослый не в состоянии никак повлиять </a:t>
            </a:r>
            <a:r>
              <a:rPr lang="ru-RU" sz="3200" dirty="0" smtClean="0">
                <a:solidFill>
                  <a:srgbClr val="002060"/>
                </a:solidFill>
              </a:rPr>
              <a:t>извне.</a:t>
            </a:r>
          </a:p>
          <a:p>
            <a:pPr marL="4763" indent="352425" algn="just">
              <a:lnSpc>
                <a:spcPct val="120000"/>
              </a:lnSpc>
            </a:pPr>
            <a:r>
              <a:rPr lang="ru-RU" sz="3200" dirty="0" smtClean="0">
                <a:solidFill>
                  <a:srgbClr val="002060"/>
                </a:solidFill>
              </a:rPr>
              <a:t>Но </a:t>
            </a:r>
            <a:r>
              <a:rPr lang="ru-RU" sz="3200" dirty="0">
                <a:solidFill>
                  <a:srgbClr val="002060"/>
                </a:solidFill>
              </a:rPr>
              <a:t>если у ребенка не было возможности развиваться в соответствии с директивами своих периодов, то он упустил единственный случай естественным образом приобрести определенную способность. И больше ему такой возможности не представится.  </a:t>
            </a:r>
            <a:endParaRPr lang="ru-RU" sz="3200" dirty="0" smtClean="0">
              <a:solidFill>
                <a:srgbClr val="002060"/>
              </a:solidFill>
            </a:endParaRPr>
          </a:p>
          <a:p>
            <a:pPr marL="4763" indent="352425" algn="just">
              <a:lnSpc>
                <a:spcPct val="120000"/>
              </a:lnSpc>
            </a:pPr>
            <a:r>
              <a:rPr lang="ru-RU" sz="3200" dirty="0" smtClean="0">
                <a:solidFill>
                  <a:srgbClr val="002060"/>
                </a:solidFill>
              </a:rPr>
              <a:t>Оказалось</a:t>
            </a:r>
            <a:r>
              <a:rPr lang="ru-RU" sz="3200" dirty="0">
                <a:solidFill>
                  <a:srgbClr val="002060"/>
                </a:solidFill>
              </a:rPr>
              <a:t>, что в эти периоды ребенок без серьезных усилий способен учиться определенным вещам. Эти отрезки в жизни ребенка коротки и уходят безвозвратно.</a:t>
            </a:r>
          </a:p>
          <a:p>
            <a:endParaRPr lang="ru-RU" dirty="0"/>
          </a:p>
        </p:txBody>
      </p:sp>
    </p:spTree>
    <p:extLst>
      <p:ext uri="{BB962C8B-B14F-4D97-AF65-F5344CB8AC3E}">
        <p14:creationId xmlns:p14="http://schemas.microsoft.com/office/powerpoint/2010/main" val="358343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4115" y="228029"/>
            <a:ext cx="9720072" cy="686372"/>
          </a:xfrm>
        </p:spPr>
        <p:txBody>
          <a:bodyPr>
            <a:normAutofit/>
          </a:bodyPr>
          <a:lstStyle/>
          <a:p>
            <a:r>
              <a:rPr lang="ru-RU" sz="4400" dirty="0" smtClean="0">
                <a:solidFill>
                  <a:srgbClr val="C00000"/>
                </a:solidFill>
              </a:rPr>
              <a:t>периоды</a:t>
            </a:r>
            <a:endParaRPr lang="ru-RU" sz="4400" dirty="0">
              <a:solidFill>
                <a:srgbClr val="C00000"/>
              </a:solidFill>
            </a:endParaRPr>
          </a:p>
        </p:txBody>
      </p:sp>
      <p:sp>
        <p:nvSpPr>
          <p:cNvPr id="3" name="Объект 2"/>
          <p:cNvSpPr>
            <a:spLocks noGrp="1"/>
          </p:cNvSpPr>
          <p:nvPr>
            <p:ph idx="1"/>
          </p:nvPr>
        </p:nvSpPr>
        <p:spPr>
          <a:xfrm>
            <a:off x="924115" y="1343025"/>
            <a:ext cx="10891648" cy="5272088"/>
          </a:xfrm>
        </p:spPr>
        <p:txBody>
          <a:bodyPr/>
          <a:lstStyle/>
          <a:p>
            <a:pPr>
              <a:buFont typeface="Wingdings" panose="05000000000000000000" pitchFamily="2" charset="2"/>
              <a:buChar char="Ø"/>
            </a:pPr>
            <a:r>
              <a:rPr lang="ru-RU" sz="3200" dirty="0" smtClean="0"/>
              <a:t> </a:t>
            </a:r>
            <a:r>
              <a:rPr lang="ru-RU" sz="3200" dirty="0" smtClean="0">
                <a:solidFill>
                  <a:srgbClr val="002060"/>
                </a:solidFill>
              </a:rPr>
              <a:t>Период </a:t>
            </a:r>
            <a:r>
              <a:rPr lang="ru-RU" sz="3200" dirty="0">
                <a:solidFill>
                  <a:srgbClr val="002060"/>
                </a:solidFill>
              </a:rPr>
              <a:t>развития речи (0-6 лет) </a:t>
            </a:r>
          </a:p>
          <a:p>
            <a:pPr>
              <a:buFont typeface="Wingdings" panose="05000000000000000000" pitchFamily="2" charset="2"/>
              <a:buChar char="Ø"/>
            </a:pPr>
            <a:r>
              <a:rPr lang="ru-RU" sz="3200" dirty="0" smtClean="0">
                <a:solidFill>
                  <a:srgbClr val="002060"/>
                </a:solidFill>
              </a:rPr>
              <a:t> Период </a:t>
            </a:r>
            <a:r>
              <a:rPr lang="ru-RU" sz="3200" dirty="0">
                <a:solidFill>
                  <a:srgbClr val="002060"/>
                </a:solidFill>
              </a:rPr>
              <a:t>восприятия порядка (0-3) </a:t>
            </a:r>
          </a:p>
          <a:p>
            <a:pPr>
              <a:buFont typeface="Wingdings" panose="05000000000000000000" pitchFamily="2" charset="2"/>
              <a:buChar char="Ø"/>
            </a:pPr>
            <a:r>
              <a:rPr lang="ru-RU" sz="3200" dirty="0" smtClean="0">
                <a:solidFill>
                  <a:srgbClr val="002060"/>
                </a:solidFill>
              </a:rPr>
              <a:t> Период </a:t>
            </a:r>
            <a:r>
              <a:rPr lang="ru-RU" sz="3200" dirty="0">
                <a:solidFill>
                  <a:srgbClr val="002060"/>
                </a:solidFill>
              </a:rPr>
              <a:t>сенсорного развития (</a:t>
            </a:r>
            <a:r>
              <a:rPr lang="ru-RU" sz="3200" dirty="0" smtClean="0">
                <a:solidFill>
                  <a:srgbClr val="002060"/>
                </a:solidFill>
              </a:rPr>
              <a:t>0-5.5</a:t>
            </a:r>
            <a:r>
              <a:rPr lang="ru-RU" sz="3200" dirty="0">
                <a:solidFill>
                  <a:srgbClr val="002060"/>
                </a:solidFill>
              </a:rPr>
              <a:t>) </a:t>
            </a:r>
          </a:p>
          <a:p>
            <a:pPr>
              <a:buFont typeface="Wingdings" panose="05000000000000000000" pitchFamily="2" charset="2"/>
              <a:buChar char="Ø"/>
            </a:pPr>
            <a:r>
              <a:rPr lang="ru-RU" sz="3200" dirty="0" smtClean="0">
                <a:solidFill>
                  <a:srgbClr val="002060"/>
                </a:solidFill>
              </a:rPr>
              <a:t> Период </a:t>
            </a:r>
            <a:r>
              <a:rPr lang="ru-RU" sz="3200" dirty="0">
                <a:solidFill>
                  <a:srgbClr val="002060"/>
                </a:solidFill>
              </a:rPr>
              <a:t>восприятия маленьких предметов (1.5-2.5) </a:t>
            </a:r>
          </a:p>
          <a:p>
            <a:pPr>
              <a:buFont typeface="Wingdings" panose="05000000000000000000" pitchFamily="2" charset="2"/>
              <a:buChar char="Ø"/>
            </a:pPr>
            <a:r>
              <a:rPr lang="ru-RU" sz="3200" dirty="0" smtClean="0">
                <a:solidFill>
                  <a:srgbClr val="002060"/>
                </a:solidFill>
              </a:rPr>
              <a:t> Период развития движений и действий (1-4) </a:t>
            </a:r>
            <a:endParaRPr lang="ru-RU" sz="3200" dirty="0">
              <a:solidFill>
                <a:srgbClr val="002060"/>
              </a:solidFill>
            </a:endParaRPr>
          </a:p>
          <a:p>
            <a:pPr>
              <a:buFont typeface="Wingdings" panose="05000000000000000000" pitchFamily="2" charset="2"/>
              <a:buChar char="Ø"/>
            </a:pPr>
            <a:r>
              <a:rPr lang="ru-RU" sz="3200" dirty="0" smtClean="0">
                <a:solidFill>
                  <a:srgbClr val="002060"/>
                </a:solidFill>
              </a:rPr>
              <a:t> Период </a:t>
            </a:r>
            <a:r>
              <a:rPr lang="ru-RU" sz="3200" dirty="0">
                <a:solidFill>
                  <a:srgbClr val="002060"/>
                </a:solidFill>
              </a:rPr>
              <a:t>развития социальных навыков (2.5-6) </a:t>
            </a:r>
          </a:p>
          <a:p>
            <a:endParaRPr lang="ru-RU" dirty="0"/>
          </a:p>
        </p:txBody>
      </p:sp>
    </p:spTree>
    <p:extLst>
      <p:ext uri="{BB962C8B-B14F-4D97-AF65-F5344CB8AC3E}">
        <p14:creationId xmlns:p14="http://schemas.microsoft.com/office/powerpoint/2010/main" val="2301663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11397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24128" y="313753"/>
            <a:ext cx="9720072" cy="872109"/>
          </a:xfrm>
        </p:spPr>
        <p:txBody>
          <a:bodyPr>
            <a:normAutofit/>
          </a:bodyPr>
          <a:lstStyle/>
          <a:p>
            <a:r>
              <a:rPr lang="ru-RU" sz="4400" dirty="0">
                <a:solidFill>
                  <a:srgbClr val="C00000"/>
                </a:solidFill>
              </a:rPr>
              <a:t>Мария Монтессори </a:t>
            </a:r>
          </a:p>
        </p:txBody>
      </p:sp>
      <p:sp>
        <p:nvSpPr>
          <p:cNvPr id="5" name="Объект 4"/>
          <p:cNvSpPr>
            <a:spLocks noGrp="1"/>
          </p:cNvSpPr>
          <p:nvPr>
            <p:ph idx="1"/>
          </p:nvPr>
        </p:nvSpPr>
        <p:spPr>
          <a:xfrm>
            <a:off x="881253" y="1185861"/>
            <a:ext cx="10605897" cy="5372101"/>
          </a:xfrm>
        </p:spPr>
        <p:txBody>
          <a:bodyPr>
            <a:normAutofit/>
          </a:bodyPr>
          <a:lstStyle/>
          <a:p>
            <a:pPr marL="4763" indent="438150" algn="just"/>
            <a:r>
              <a:rPr lang="ru-RU" sz="2400" dirty="0">
                <a:solidFill>
                  <a:srgbClr val="002060"/>
                </a:solidFill>
              </a:rPr>
              <a:t>В</a:t>
            </a:r>
            <a:r>
              <a:rPr lang="ru-RU" sz="2400" dirty="0" smtClean="0">
                <a:solidFill>
                  <a:srgbClr val="002060"/>
                </a:solidFill>
              </a:rPr>
              <a:t>ыдающийся </a:t>
            </a:r>
            <a:r>
              <a:rPr lang="ru-RU" sz="2400" dirty="0">
                <a:solidFill>
                  <a:srgbClr val="002060"/>
                </a:solidFill>
              </a:rPr>
              <a:t>итальянский педагог-психолог. Еще в начале XX века она создала педагогическую систему, равной которой в мировой практике нет до сих пор. К концу века в мире насчитывались тысячи школ последователей </a:t>
            </a:r>
            <a:r>
              <a:rPr lang="ru-RU" sz="2400" dirty="0" smtClean="0">
                <a:solidFill>
                  <a:srgbClr val="002060"/>
                </a:solidFill>
              </a:rPr>
              <a:t>Монтессори.</a:t>
            </a:r>
          </a:p>
          <a:p>
            <a:pPr marL="4763" indent="438150" algn="just"/>
            <a:r>
              <a:rPr lang="ru-RU" sz="2400" dirty="0" smtClean="0">
                <a:solidFill>
                  <a:srgbClr val="002060"/>
                </a:solidFill>
              </a:rPr>
              <a:t>Эта </a:t>
            </a:r>
            <a:r>
              <a:rPr lang="ru-RU" sz="2400" dirty="0">
                <a:solidFill>
                  <a:srgbClr val="002060"/>
                </a:solidFill>
              </a:rPr>
              <a:t>женщина по сей день остается гордостью Италии. Ее портрет напечатан на итальянских лирах, а имя трижды числилось в списках, поданных на Нобелевскую премию. Она посвятила себя служению детям, страстно отстаивая их права на свободное, сообразное природе развитие. Тысячи учителей, вдохновленных идеями Марии Монтессори, стали приверженцами гуманистического реформирования школы. </a:t>
            </a:r>
            <a:endParaRPr lang="ru-RU" sz="2400" dirty="0" smtClean="0">
              <a:solidFill>
                <a:srgbClr val="002060"/>
              </a:solidFill>
            </a:endParaRPr>
          </a:p>
          <a:p>
            <a:pPr marL="4763" indent="438150" algn="just"/>
            <a:r>
              <a:rPr lang="ru-RU" sz="2400" dirty="0" smtClean="0">
                <a:solidFill>
                  <a:srgbClr val="002060"/>
                </a:solidFill>
              </a:rPr>
              <a:t>Но </a:t>
            </a:r>
            <a:r>
              <a:rPr lang="ru-RU" sz="2400" dirty="0">
                <a:solidFill>
                  <a:srgbClr val="002060"/>
                </a:solidFill>
              </a:rPr>
              <a:t>сама она была далека от политики и все помыслы связывала с наблюдением и изучением детей. Жизнь Монтессори была окружена ореолом противоречивой загадочности, всемирной известности и неувядающей славы</a:t>
            </a:r>
            <a:r>
              <a:rPr lang="ru-RU" dirty="0">
                <a:solidFill>
                  <a:srgbClr val="002060"/>
                </a:solidFill>
              </a:rPr>
              <a:t>.</a:t>
            </a:r>
          </a:p>
        </p:txBody>
      </p:sp>
    </p:spTree>
    <p:extLst>
      <p:ext uri="{BB962C8B-B14F-4D97-AF65-F5344CB8AC3E}">
        <p14:creationId xmlns:p14="http://schemas.microsoft.com/office/powerpoint/2010/main" val="385528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253" y="0"/>
            <a:ext cx="9720072" cy="1042988"/>
          </a:xfrm>
        </p:spPr>
        <p:txBody>
          <a:bodyPr>
            <a:normAutofit/>
          </a:bodyPr>
          <a:lstStyle/>
          <a:p>
            <a:r>
              <a:rPr lang="ru-RU" sz="4400" dirty="0" smtClean="0">
                <a:solidFill>
                  <a:srgbClr val="C00000"/>
                </a:solidFill>
              </a:rPr>
              <a:t>Зарождение мысли</a:t>
            </a:r>
            <a:endParaRPr lang="ru-RU" sz="4400" dirty="0">
              <a:solidFill>
                <a:srgbClr val="C00000"/>
              </a:solidFill>
            </a:endParaRPr>
          </a:p>
        </p:txBody>
      </p:sp>
      <p:sp>
        <p:nvSpPr>
          <p:cNvPr id="3" name="Объект 2"/>
          <p:cNvSpPr>
            <a:spLocks noGrp="1"/>
          </p:cNvSpPr>
          <p:nvPr>
            <p:ph idx="1"/>
          </p:nvPr>
        </p:nvSpPr>
        <p:spPr>
          <a:xfrm>
            <a:off x="881253" y="942974"/>
            <a:ext cx="11120247" cy="5915025"/>
          </a:xfrm>
        </p:spPr>
        <p:txBody>
          <a:bodyPr>
            <a:normAutofit lnSpcReduction="10000"/>
          </a:bodyPr>
          <a:lstStyle/>
          <a:p>
            <a:pPr marL="4763" indent="352425" algn="just"/>
            <a:r>
              <a:rPr lang="ru-RU" dirty="0">
                <a:solidFill>
                  <a:srgbClr val="002060"/>
                </a:solidFill>
              </a:rPr>
              <a:t>В педагогику итальянский врач Мария Монтессори пришла, познакомившись с трудами </a:t>
            </a:r>
            <a:r>
              <a:rPr lang="ru-RU" dirty="0" smtClean="0">
                <a:solidFill>
                  <a:srgbClr val="002060"/>
                </a:solidFill>
              </a:rPr>
              <a:t>французского </a:t>
            </a:r>
            <a:r>
              <a:rPr lang="ru-RU" dirty="0">
                <a:solidFill>
                  <a:srgbClr val="002060"/>
                </a:solidFill>
              </a:rPr>
              <a:t>врача и педагога Эдуарда </a:t>
            </a:r>
            <a:r>
              <a:rPr lang="ru-RU" dirty="0" err="1">
                <a:solidFill>
                  <a:srgbClr val="002060"/>
                </a:solidFill>
              </a:rPr>
              <a:t>Сегена</a:t>
            </a:r>
            <a:r>
              <a:rPr lang="ru-RU" dirty="0">
                <a:solidFill>
                  <a:srgbClr val="002060"/>
                </a:solidFill>
              </a:rPr>
              <a:t>. Он предположил, что дети с особенностями в развитии отличаются от "нормальных" только тем, что лишены естественной инициативности, которая может быть им возвращена с помощью специального стимульного материала. </a:t>
            </a:r>
            <a:endParaRPr lang="ru-RU" dirty="0" smtClean="0">
              <a:solidFill>
                <a:srgbClr val="002060"/>
              </a:solidFill>
            </a:endParaRPr>
          </a:p>
          <a:p>
            <a:pPr marL="4763" indent="352425" algn="just"/>
            <a:r>
              <a:rPr lang="ru-RU" dirty="0" smtClean="0">
                <a:solidFill>
                  <a:srgbClr val="002060"/>
                </a:solidFill>
              </a:rPr>
              <a:t>Эту </a:t>
            </a:r>
            <a:r>
              <a:rPr lang="ru-RU" dirty="0">
                <a:solidFill>
                  <a:srgbClr val="002060"/>
                </a:solidFill>
              </a:rPr>
              <a:t>идею, да и сами стимульные материалы, Мария Монтессори и положила в основу работы с детьми, которых в ее время, не дифференцируя диагноз, называли идиотами. Результаты превзошли все ожидания: через два года считающиеся безнадежными дети не только научились читать и писать, но и выиграли школьную олимпиаду в Риме, где участвовали и так называемые "нормальные" </a:t>
            </a:r>
            <a:r>
              <a:rPr lang="ru-RU" dirty="0" smtClean="0">
                <a:solidFill>
                  <a:srgbClr val="002060"/>
                </a:solidFill>
              </a:rPr>
              <a:t>дети.</a:t>
            </a:r>
          </a:p>
          <a:p>
            <a:pPr marL="4763" indent="352425" algn="just"/>
            <a:r>
              <a:rPr lang="ru-RU" dirty="0" smtClean="0">
                <a:solidFill>
                  <a:srgbClr val="002060"/>
                </a:solidFill>
              </a:rPr>
              <a:t>Успех </a:t>
            </a:r>
            <a:r>
              <a:rPr lang="ru-RU" dirty="0">
                <a:solidFill>
                  <a:srgbClr val="002060"/>
                </a:solidFill>
              </a:rPr>
              <a:t>воодушевил Монтессори, и она решила серьезно заняться педагогикой. Будучи врачом, она исходила из понятных ей биологических аналогий: пребывая в утробе матери, ребенок находится в безопасности и получает все необходимое для своего развития; в момент же рождения он испытывает серьезный стресс, который может негативно отразиться на его личности. После рождения количество таких негативных воздействий возрастает. Значит, надо обезопасить малыша от них и занять его деятельностью, развивающей его природных способности. Для этого Монтессори предложила создать специальную среду, отличную как от домашней, так и от казенной обстановки традиционного класса.</a:t>
            </a:r>
          </a:p>
          <a:p>
            <a:endParaRPr lang="ru-RU" dirty="0"/>
          </a:p>
        </p:txBody>
      </p:sp>
    </p:spTree>
    <p:extLst>
      <p:ext uri="{BB962C8B-B14F-4D97-AF65-F5344CB8AC3E}">
        <p14:creationId xmlns:p14="http://schemas.microsoft.com/office/powerpoint/2010/main" val="61285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185166"/>
            <a:ext cx="9720072" cy="1499616"/>
          </a:xfrm>
        </p:spPr>
        <p:txBody>
          <a:bodyPr>
            <a:normAutofit/>
          </a:bodyPr>
          <a:lstStyle/>
          <a:p>
            <a:r>
              <a:rPr lang="ru-RU" sz="4400" dirty="0" smtClean="0">
                <a:solidFill>
                  <a:srgbClr val="C00000"/>
                </a:solidFill>
              </a:rPr>
              <a:t>Метод монтессори</a:t>
            </a:r>
            <a:endParaRPr lang="ru-RU" sz="4400" dirty="0">
              <a:solidFill>
                <a:srgbClr val="C00000"/>
              </a:solidFill>
            </a:endParaRPr>
          </a:p>
        </p:txBody>
      </p:sp>
      <p:sp>
        <p:nvSpPr>
          <p:cNvPr id="3" name="Объект 2"/>
          <p:cNvSpPr>
            <a:spLocks noGrp="1"/>
          </p:cNvSpPr>
          <p:nvPr>
            <p:ph idx="1"/>
          </p:nvPr>
        </p:nvSpPr>
        <p:spPr>
          <a:xfrm>
            <a:off x="881253" y="1385887"/>
            <a:ext cx="10891647" cy="5114926"/>
          </a:xfrm>
        </p:spPr>
        <p:txBody>
          <a:bodyPr>
            <a:normAutofit fontScale="92500" lnSpcReduction="10000"/>
          </a:bodyPr>
          <a:lstStyle/>
          <a:p>
            <a:pPr marL="4763" indent="352425" algn="just"/>
            <a:r>
              <a:rPr lang="ru-RU" sz="2800" dirty="0">
                <a:solidFill>
                  <a:srgbClr val="000066"/>
                </a:solidFill>
              </a:rPr>
              <a:t>Постепенно в ходе экспериментов с дидактическим материалом и наблюдений за детьми и сформировалось то, что сегодня принято называть методом Монтессори. </a:t>
            </a:r>
            <a:endParaRPr lang="ru-RU" sz="2800" dirty="0" smtClean="0">
              <a:solidFill>
                <a:srgbClr val="000066"/>
              </a:solidFill>
            </a:endParaRPr>
          </a:p>
          <a:p>
            <a:pPr marL="4763" indent="352425" algn="just"/>
            <a:r>
              <a:rPr lang="ru-RU" sz="2800" dirty="0" smtClean="0">
                <a:solidFill>
                  <a:srgbClr val="000066"/>
                </a:solidFill>
              </a:rPr>
              <a:t>Коротко </a:t>
            </a:r>
            <a:r>
              <a:rPr lang="ru-RU" sz="2800" dirty="0">
                <a:solidFill>
                  <a:srgbClr val="000066"/>
                </a:solidFill>
              </a:rPr>
              <a:t>Мария Монтессори назовет его </a:t>
            </a:r>
            <a:r>
              <a:rPr lang="ru-RU" sz="2800" dirty="0">
                <a:solidFill>
                  <a:srgbClr val="C00000"/>
                </a:solidFill>
              </a:rPr>
              <a:t>"помощью жизни". </a:t>
            </a:r>
            <a:r>
              <a:rPr lang="ru-RU" sz="2800" dirty="0">
                <a:solidFill>
                  <a:srgbClr val="000066"/>
                </a:solidFill>
              </a:rPr>
              <a:t>В этом смысле ее метод не имеет никакого отношения к многочисленным технологиям раннего развития, потому что развитие имеет свои законы, которые нельзя нарушать, и свой темп, который опасно форсировать. </a:t>
            </a:r>
            <a:endParaRPr lang="ru-RU" sz="2800" dirty="0" smtClean="0">
              <a:solidFill>
                <a:srgbClr val="000066"/>
              </a:solidFill>
            </a:endParaRPr>
          </a:p>
          <a:p>
            <a:pPr marL="4763" indent="352425" algn="just"/>
            <a:r>
              <a:rPr lang="ru-RU" sz="2800" dirty="0" smtClean="0">
                <a:solidFill>
                  <a:srgbClr val="000066"/>
                </a:solidFill>
              </a:rPr>
              <a:t>Другое </a:t>
            </a:r>
            <a:r>
              <a:rPr lang="ru-RU" sz="2800" dirty="0">
                <a:solidFill>
                  <a:srgbClr val="000066"/>
                </a:solidFill>
              </a:rPr>
              <a:t>дело, что темп у каждого ребенка свой, и задача педагога состоит в том, чтобы устранить препятствия на пути естественного развития малыша. </a:t>
            </a:r>
            <a:endParaRPr lang="ru-RU" sz="2800" dirty="0" smtClean="0">
              <a:solidFill>
                <a:srgbClr val="000066"/>
              </a:solidFill>
            </a:endParaRPr>
          </a:p>
          <a:p>
            <a:pPr marL="4763" indent="352425" algn="just"/>
            <a:r>
              <a:rPr lang="ru-RU" sz="2800" dirty="0" smtClean="0">
                <a:solidFill>
                  <a:srgbClr val="000066"/>
                </a:solidFill>
              </a:rPr>
              <a:t>В </a:t>
            </a:r>
            <a:r>
              <a:rPr lang="ru-RU" sz="2800" dirty="0">
                <a:solidFill>
                  <a:srgbClr val="000066"/>
                </a:solidFill>
              </a:rPr>
              <a:t>современном понимании эта задача не отличается от задачи воспитания, под которым понимают целенаправленное создание условий для развития человека.</a:t>
            </a:r>
          </a:p>
          <a:p>
            <a:endParaRPr lang="ru-RU" dirty="0"/>
          </a:p>
        </p:txBody>
      </p:sp>
    </p:spTree>
    <p:extLst>
      <p:ext uri="{BB962C8B-B14F-4D97-AF65-F5344CB8AC3E}">
        <p14:creationId xmlns:p14="http://schemas.microsoft.com/office/powerpoint/2010/main" val="3864282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448" y="128016"/>
            <a:ext cx="9720072" cy="923544"/>
          </a:xfrm>
        </p:spPr>
        <p:txBody>
          <a:bodyPr>
            <a:normAutofit/>
          </a:bodyPr>
          <a:lstStyle/>
          <a:p>
            <a:pPr algn="ctr"/>
            <a:r>
              <a:rPr lang="ru-RU" sz="4400" dirty="0">
                <a:solidFill>
                  <a:srgbClr val="C00000"/>
                </a:solidFill>
                <a:effectLst>
                  <a:outerShdw blurRad="38100" dist="38100" dir="2700000" algn="tl">
                    <a:srgbClr val="000000">
                      <a:alpha val="43137"/>
                    </a:srgbClr>
                  </a:outerShdw>
                </a:effectLst>
              </a:rPr>
              <a:t>Педагогическая </a:t>
            </a:r>
            <a:r>
              <a:rPr lang="ru-RU" sz="4400" dirty="0" smtClean="0">
                <a:solidFill>
                  <a:srgbClr val="C00000"/>
                </a:solidFill>
                <a:effectLst>
                  <a:outerShdw blurRad="38100" dist="38100" dir="2700000" algn="tl">
                    <a:srgbClr val="000000">
                      <a:alpha val="43137"/>
                    </a:srgbClr>
                  </a:outerShdw>
                </a:effectLst>
              </a:rPr>
              <a:t>система</a:t>
            </a:r>
            <a:endParaRPr lang="ru-RU" sz="44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917448" y="1051560"/>
            <a:ext cx="10845766" cy="5669280"/>
          </a:xfrm>
        </p:spPr>
        <p:txBody>
          <a:bodyPr>
            <a:normAutofit/>
          </a:bodyPr>
          <a:lstStyle/>
          <a:p>
            <a:pPr marL="0" indent="357188" algn="just"/>
            <a:r>
              <a:rPr lang="ru-RU" sz="2400" dirty="0">
                <a:solidFill>
                  <a:srgbClr val="002060"/>
                </a:solidFill>
              </a:rPr>
              <a:t>Методика </a:t>
            </a:r>
            <a:r>
              <a:rPr lang="ru-RU" sz="2400" dirty="0" err="1" smtClean="0">
                <a:solidFill>
                  <a:srgbClr val="002060"/>
                </a:solidFill>
              </a:rPr>
              <a:t>М.Монтессори</a:t>
            </a:r>
            <a:r>
              <a:rPr lang="ru-RU" sz="2400" dirty="0" smtClean="0">
                <a:solidFill>
                  <a:srgbClr val="002060"/>
                </a:solidFill>
              </a:rPr>
              <a:t> </a:t>
            </a:r>
            <a:r>
              <a:rPr lang="ru-RU" sz="2400" dirty="0">
                <a:solidFill>
                  <a:srgbClr val="002060"/>
                </a:solidFill>
              </a:rPr>
              <a:t>– это талантливая и успешная попытка создания системы элементов самостоятельной </a:t>
            </a:r>
            <a:r>
              <a:rPr lang="ru-RU" sz="2400" dirty="0" smtClean="0">
                <a:solidFill>
                  <a:srgbClr val="002060"/>
                </a:solidFill>
              </a:rPr>
              <a:t>жизни.</a:t>
            </a:r>
          </a:p>
          <a:p>
            <a:pPr marL="0" indent="357188" algn="just"/>
            <a:r>
              <a:rPr lang="ru-RU" sz="2400" dirty="0" smtClean="0">
                <a:solidFill>
                  <a:srgbClr val="002060"/>
                </a:solidFill>
              </a:rPr>
              <a:t>Монтессори </a:t>
            </a:r>
            <a:r>
              <a:rPr lang="ru-RU" sz="2400" dirty="0">
                <a:solidFill>
                  <a:srgbClr val="002060"/>
                </a:solidFill>
              </a:rPr>
              <a:t>создала педагогическую систему, которая максимально приближена к той идеальной ситуации, когда ребенок обучается сам. Смысл системы в том, чтобы подвигнуть ребенка реализовать </a:t>
            </a:r>
            <a:r>
              <a:rPr lang="ru-RU" sz="2400" dirty="0" smtClean="0">
                <a:solidFill>
                  <a:srgbClr val="002060"/>
                </a:solidFill>
              </a:rPr>
              <a:t>СВОЮ</a:t>
            </a:r>
            <a:r>
              <a:rPr lang="ru-RU" sz="2400" i="1" dirty="0" smtClean="0">
                <a:solidFill>
                  <a:srgbClr val="002060"/>
                </a:solidFill>
              </a:rPr>
              <a:t> </a:t>
            </a:r>
            <a:r>
              <a:rPr lang="ru-RU" sz="2400" dirty="0">
                <a:solidFill>
                  <a:srgbClr val="002060"/>
                </a:solidFill>
              </a:rPr>
              <a:t>индивидуальность, найти </a:t>
            </a:r>
            <a:r>
              <a:rPr lang="ru-RU" sz="2400" dirty="0" smtClean="0">
                <a:solidFill>
                  <a:srgbClr val="002060"/>
                </a:solidFill>
              </a:rPr>
              <a:t>СВОЙ</a:t>
            </a:r>
            <a:r>
              <a:rPr lang="ru-RU" sz="2400" i="1" dirty="0">
                <a:solidFill>
                  <a:srgbClr val="002060"/>
                </a:solidFill>
              </a:rPr>
              <a:t> </a:t>
            </a:r>
            <a:r>
              <a:rPr lang="ru-RU" sz="2400" dirty="0">
                <a:solidFill>
                  <a:srgbClr val="002060"/>
                </a:solidFill>
              </a:rPr>
              <a:t>уникальный путь. Система состоит из трех частей: ребенок, окружающая среда, учитель. В центре всей системы стоит ребенок. Вокруг него создается специальная среда, в которой он живет и учится самостоятельно. В этой среде ребенок совершенствует своё физическое состояние, формирует моторные и сенсорные навыки, соответствующие возрасту, приобретает жизненный опыт, учиться упорядочивать и сопоставлять разные предметы и явления, приобретает знания на собственном опыте. Учитель же наблюдает за ребенком и помогает ему, когда это требуется. </a:t>
            </a:r>
            <a:endParaRPr lang="ru-RU" sz="2400" dirty="0" smtClean="0">
              <a:solidFill>
                <a:srgbClr val="002060"/>
              </a:solidFill>
            </a:endParaRPr>
          </a:p>
          <a:p>
            <a:pPr marL="0" indent="357188" algn="just"/>
            <a:r>
              <a:rPr lang="ru-RU" sz="2400" dirty="0" smtClean="0">
                <a:solidFill>
                  <a:srgbClr val="002060"/>
                </a:solidFill>
              </a:rPr>
              <a:t>Основа </a:t>
            </a:r>
            <a:r>
              <a:rPr lang="ru-RU" sz="2400" dirty="0">
                <a:solidFill>
                  <a:srgbClr val="002060"/>
                </a:solidFill>
              </a:rPr>
              <a:t>педагогики Монтессори, ее девиз - "помоги мне это сделать самому".</a:t>
            </a:r>
          </a:p>
          <a:p>
            <a:endParaRPr lang="ru-RU" dirty="0">
              <a:solidFill>
                <a:schemeClr val="tx2">
                  <a:lumMod val="50000"/>
                </a:schemeClr>
              </a:solidFill>
            </a:endParaRPr>
          </a:p>
        </p:txBody>
      </p:sp>
    </p:spTree>
    <p:extLst>
      <p:ext uri="{BB962C8B-B14F-4D97-AF65-F5344CB8AC3E}">
        <p14:creationId xmlns:p14="http://schemas.microsoft.com/office/powerpoint/2010/main" val="74661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385191"/>
            <a:ext cx="10777347" cy="643509"/>
          </a:xfrm>
        </p:spPr>
        <p:txBody>
          <a:bodyPr>
            <a:normAutofit fontScale="90000"/>
          </a:bodyPr>
          <a:lstStyle/>
          <a:p>
            <a:r>
              <a:rPr lang="ru-RU" sz="4900" dirty="0">
                <a:solidFill>
                  <a:srgbClr val="C00000"/>
                </a:solidFill>
              </a:rPr>
              <a:t>Сочетание дисциплины и </a:t>
            </a:r>
            <a:r>
              <a:rPr lang="ru-RU" sz="4900" dirty="0" smtClean="0">
                <a:solidFill>
                  <a:srgbClr val="C00000"/>
                </a:solidFill>
              </a:rPr>
              <a:t>свободы</a:t>
            </a:r>
            <a:endParaRPr lang="ru-RU" dirty="0"/>
          </a:p>
        </p:txBody>
      </p:sp>
      <p:sp>
        <p:nvSpPr>
          <p:cNvPr id="3" name="Объект 2"/>
          <p:cNvSpPr>
            <a:spLocks noGrp="1"/>
          </p:cNvSpPr>
          <p:nvPr>
            <p:ph idx="1"/>
          </p:nvPr>
        </p:nvSpPr>
        <p:spPr>
          <a:xfrm>
            <a:off x="1024128" y="2286000"/>
            <a:ext cx="10777347" cy="4023360"/>
          </a:xfrm>
        </p:spPr>
        <p:txBody>
          <a:bodyPr>
            <a:normAutofit/>
          </a:bodyPr>
          <a:lstStyle/>
          <a:p>
            <a:pPr algn="ctr"/>
            <a:r>
              <a:rPr lang="ru-RU" sz="4400" dirty="0">
                <a:solidFill>
                  <a:srgbClr val="002060"/>
                </a:solidFill>
              </a:rPr>
              <a:t>Учитель предлагает ребенку принять только одно четкое правило: </a:t>
            </a:r>
            <a:endParaRPr lang="ru-RU" sz="4400" dirty="0" smtClean="0">
              <a:solidFill>
                <a:srgbClr val="002060"/>
              </a:solidFill>
            </a:endParaRPr>
          </a:p>
          <a:p>
            <a:pPr algn="ctr"/>
            <a:r>
              <a:rPr lang="ru-RU" sz="4400" dirty="0" smtClean="0">
                <a:solidFill>
                  <a:srgbClr val="002060"/>
                </a:solidFill>
              </a:rPr>
              <a:t>“ВЗЯЛ, ПОРАБОТАЛ, ПОЛОЖИ НА МЕСТО”. </a:t>
            </a:r>
            <a:endParaRPr lang="ru-RU" sz="4400" dirty="0">
              <a:solidFill>
                <a:srgbClr val="002060"/>
              </a:solidFill>
            </a:endParaRPr>
          </a:p>
        </p:txBody>
      </p:sp>
    </p:spTree>
    <p:extLst>
      <p:ext uri="{BB962C8B-B14F-4D97-AF65-F5344CB8AC3E}">
        <p14:creationId xmlns:p14="http://schemas.microsoft.com/office/powerpoint/2010/main" val="326238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299466"/>
            <a:ext cx="9720072" cy="772097"/>
          </a:xfrm>
        </p:spPr>
        <p:txBody>
          <a:bodyPr>
            <a:normAutofit/>
          </a:bodyPr>
          <a:lstStyle/>
          <a:p>
            <a:r>
              <a:rPr lang="ru-RU" sz="4400" dirty="0" smtClean="0">
                <a:solidFill>
                  <a:srgbClr val="C00000"/>
                </a:solidFill>
              </a:rPr>
              <a:t>Правила </a:t>
            </a:r>
            <a:r>
              <a:rPr lang="ru-RU" sz="4400" dirty="0" err="1" smtClean="0">
                <a:solidFill>
                  <a:srgbClr val="C00000"/>
                </a:solidFill>
              </a:rPr>
              <a:t>взаимоудобной</a:t>
            </a:r>
            <a:r>
              <a:rPr lang="ru-RU" sz="4400" dirty="0" smtClean="0">
                <a:solidFill>
                  <a:srgbClr val="C00000"/>
                </a:solidFill>
              </a:rPr>
              <a:t> жизни</a:t>
            </a:r>
            <a:endParaRPr lang="ru-RU" sz="4400" dirty="0">
              <a:solidFill>
                <a:srgbClr val="C00000"/>
              </a:solidFill>
            </a:endParaRPr>
          </a:p>
        </p:txBody>
      </p:sp>
      <p:sp>
        <p:nvSpPr>
          <p:cNvPr id="3" name="Объект 2"/>
          <p:cNvSpPr>
            <a:spLocks noGrp="1"/>
          </p:cNvSpPr>
          <p:nvPr>
            <p:ph idx="1"/>
          </p:nvPr>
        </p:nvSpPr>
        <p:spPr>
          <a:xfrm>
            <a:off x="809816" y="1343024"/>
            <a:ext cx="9720073" cy="5286375"/>
          </a:xfrm>
        </p:spPr>
        <p:txBody>
          <a:bodyPr>
            <a:normAutofit lnSpcReduction="10000"/>
          </a:bodyPr>
          <a:lstStyle/>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Не </a:t>
            </a:r>
            <a:r>
              <a:rPr lang="ru-RU" sz="2800" dirty="0">
                <a:solidFill>
                  <a:srgbClr val="002060"/>
                </a:solidFill>
                <a:effectLst>
                  <a:outerShdw blurRad="38100" dist="38100" dir="2700000" algn="tl">
                    <a:srgbClr val="000000">
                      <a:alpha val="43137"/>
                    </a:srgbClr>
                  </a:outerShdw>
                </a:effectLst>
              </a:rPr>
              <a:t>бойтесь перехвалить </a:t>
            </a:r>
            <a:r>
              <a:rPr lang="ru-RU" sz="2800" dirty="0" smtClean="0">
                <a:solidFill>
                  <a:srgbClr val="002060"/>
                </a:solidFill>
                <a:effectLst>
                  <a:outerShdw blurRad="38100" dist="38100" dir="2700000" algn="tl">
                    <a:srgbClr val="000000">
                      <a:alpha val="43137"/>
                    </a:srgbClr>
                  </a:outerShdw>
                </a:effectLst>
              </a:rPr>
              <a:t>малыша!</a:t>
            </a:r>
          </a:p>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Поощряйте </a:t>
            </a:r>
            <a:r>
              <a:rPr lang="ru-RU" sz="2800" dirty="0">
                <a:solidFill>
                  <a:srgbClr val="002060"/>
                </a:solidFill>
                <a:effectLst>
                  <a:outerShdw blurRad="38100" dist="38100" dir="2700000" algn="tl">
                    <a:srgbClr val="000000">
                      <a:alpha val="43137"/>
                    </a:srgbClr>
                  </a:outerShdw>
                </a:effectLst>
              </a:rPr>
              <a:t>самостоятельность.</a:t>
            </a:r>
          </a:p>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Будьте </a:t>
            </a:r>
            <a:r>
              <a:rPr lang="ru-RU" sz="2800" dirty="0">
                <a:solidFill>
                  <a:srgbClr val="002060"/>
                </a:solidFill>
                <a:effectLst>
                  <a:outerShdw blurRad="38100" dist="38100" dir="2700000" algn="tl">
                    <a:srgbClr val="000000">
                      <a:alpha val="43137"/>
                    </a:srgbClr>
                  </a:outerShdw>
                </a:effectLst>
              </a:rPr>
              <a:t>терпеливы.</a:t>
            </a:r>
          </a:p>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Малышу </a:t>
            </a:r>
            <a:r>
              <a:rPr lang="ru-RU" sz="2800" dirty="0">
                <a:solidFill>
                  <a:srgbClr val="002060"/>
                </a:solidFill>
                <a:effectLst>
                  <a:outerShdw blurRad="38100" dist="38100" dir="2700000" algn="tl">
                    <a:srgbClr val="000000">
                      <a:alpha val="43137"/>
                    </a:srgbClr>
                  </a:outerShdw>
                </a:effectLst>
              </a:rPr>
              <a:t>должно быть удобно.</a:t>
            </a:r>
          </a:p>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Приучайте </a:t>
            </a:r>
            <a:r>
              <a:rPr lang="ru-RU" sz="2800" dirty="0">
                <a:solidFill>
                  <a:srgbClr val="002060"/>
                </a:solidFill>
                <a:effectLst>
                  <a:outerShdw blurRad="38100" dist="38100" dir="2700000" algn="tl">
                    <a:srgbClr val="000000">
                      <a:alpha val="43137"/>
                    </a:srgbClr>
                  </a:outerShdw>
                </a:effectLst>
              </a:rPr>
              <a:t>к порядку.</a:t>
            </a:r>
          </a:p>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Собственность </a:t>
            </a:r>
            <a:r>
              <a:rPr lang="ru-RU" sz="2800" dirty="0">
                <a:solidFill>
                  <a:srgbClr val="002060"/>
                </a:solidFill>
                <a:effectLst>
                  <a:outerShdw blurRad="38100" dist="38100" dir="2700000" algn="tl">
                    <a:srgbClr val="000000">
                      <a:alpha val="43137"/>
                    </a:srgbClr>
                  </a:outerShdw>
                </a:effectLst>
              </a:rPr>
              <a:t>малыша.</a:t>
            </a:r>
          </a:p>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Чувство </a:t>
            </a:r>
            <a:r>
              <a:rPr lang="ru-RU" sz="2800" dirty="0">
                <a:solidFill>
                  <a:srgbClr val="002060"/>
                </a:solidFill>
                <a:effectLst>
                  <a:outerShdw blurRad="38100" dist="38100" dir="2700000" algn="tl">
                    <a:srgbClr val="000000">
                      <a:alpha val="43137"/>
                    </a:srgbClr>
                  </a:outerShdw>
                </a:effectLst>
              </a:rPr>
              <a:t>ответственности.</a:t>
            </a:r>
          </a:p>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Практические </a:t>
            </a:r>
            <a:r>
              <a:rPr lang="ru-RU" sz="2800" dirty="0">
                <a:solidFill>
                  <a:srgbClr val="002060"/>
                </a:solidFill>
                <a:effectLst>
                  <a:outerShdw blurRad="38100" dist="38100" dir="2700000" algn="tl">
                    <a:srgbClr val="000000">
                      <a:alpha val="43137"/>
                    </a:srgbClr>
                  </a:outerShdw>
                </a:effectLst>
              </a:rPr>
              <a:t>навыки.</a:t>
            </a:r>
          </a:p>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Развивайте </a:t>
            </a:r>
            <a:r>
              <a:rPr lang="ru-RU" sz="2800" dirty="0">
                <a:solidFill>
                  <a:srgbClr val="002060"/>
                </a:solidFill>
                <a:effectLst>
                  <a:outerShdw blurRad="38100" dist="38100" dir="2700000" algn="tl">
                    <a:srgbClr val="000000">
                      <a:alpha val="43137"/>
                    </a:srgbClr>
                  </a:outerShdw>
                </a:effectLst>
              </a:rPr>
              <a:t>творческие способности.</a:t>
            </a:r>
          </a:p>
          <a:p>
            <a:pPr>
              <a:buFont typeface="Courier New" panose="02070309020205020404" pitchFamily="49" charset="0"/>
              <a:buChar char="o"/>
            </a:pPr>
            <a:r>
              <a:rPr lang="ru-RU" sz="2800" dirty="0" smtClean="0">
                <a:solidFill>
                  <a:srgbClr val="002060"/>
                </a:solidFill>
                <a:effectLst>
                  <a:outerShdw blurRad="38100" dist="38100" dir="2700000" algn="tl">
                    <a:srgbClr val="000000">
                      <a:alpha val="43137"/>
                    </a:srgbClr>
                  </a:outerShdw>
                </a:effectLst>
              </a:rPr>
              <a:t> Свободный </a:t>
            </a:r>
            <a:r>
              <a:rPr lang="ru-RU" sz="2800" dirty="0">
                <a:solidFill>
                  <a:srgbClr val="002060"/>
                </a:solidFill>
                <a:effectLst>
                  <a:outerShdw blurRad="38100" dist="38100" dir="2700000" algn="tl">
                    <a:srgbClr val="000000">
                      <a:alpha val="43137"/>
                    </a:srgbClr>
                  </a:outerShdw>
                </a:effectLst>
              </a:rPr>
              <a:t>выбор.</a:t>
            </a:r>
          </a:p>
          <a:p>
            <a:endParaRPr lang="ru-RU" dirty="0"/>
          </a:p>
        </p:txBody>
      </p:sp>
    </p:spTree>
    <p:extLst>
      <p:ext uri="{BB962C8B-B14F-4D97-AF65-F5344CB8AC3E}">
        <p14:creationId xmlns:p14="http://schemas.microsoft.com/office/powerpoint/2010/main" val="3053313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253" y="0"/>
            <a:ext cx="9720072" cy="1128713"/>
          </a:xfrm>
        </p:spPr>
        <p:txBody>
          <a:bodyPr>
            <a:normAutofit/>
          </a:bodyPr>
          <a:lstStyle/>
          <a:p>
            <a:r>
              <a:rPr lang="ru-RU" sz="4400" dirty="0" smtClean="0">
                <a:solidFill>
                  <a:srgbClr val="C00000"/>
                </a:solidFill>
              </a:rPr>
              <a:t>Развивающая среда</a:t>
            </a:r>
            <a:endParaRPr lang="ru-RU" sz="4400" dirty="0">
              <a:solidFill>
                <a:srgbClr val="C00000"/>
              </a:solidFill>
            </a:endParaRPr>
          </a:p>
        </p:txBody>
      </p:sp>
      <p:sp>
        <p:nvSpPr>
          <p:cNvPr id="3" name="Объект 2"/>
          <p:cNvSpPr>
            <a:spLocks noGrp="1"/>
          </p:cNvSpPr>
          <p:nvPr>
            <p:ph idx="1"/>
          </p:nvPr>
        </p:nvSpPr>
        <p:spPr>
          <a:xfrm>
            <a:off x="881253" y="1143000"/>
            <a:ext cx="11063097" cy="5543550"/>
          </a:xfrm>
        </p:spPr>
        <p:txBody>
          <a:bodyPr>
            <a:normAutofit/>
          </a:bodyPr>
          <a:lstStyle/>
          <a:p>
            <a:pPr marL="4763" indent="352425" algn="just"/>
            <a:r>
              <a:rPr lang="ru-RU" sz="2400" dirty="0">
                <a:solidFill>
                  <a:srgbClr val="002060"/>
                </a:solidFill>
              </a:rPr>
              <a:t>При работе с детьми Монтессори заметила, что ребенок обладает совсем иной формой мышления, отличной от разума взрослого, которую она и назвала впитывающим мышлением. </a:t>
            </a:r>
            <a:endParaRPr lang="ru-RU" sz="2400" dirty="0" smtClean="0">
              <a:solidFill>
                <a:srgbClr val="002060"/>
              </a:solidFill>
            </a:endParaRPr>
          </a:p>
          <a:p>
            <a:pPr marL="4763" indent="352425" algn="just"/>
            <a:r>
              <a:rPr lang="ru-RU" sz="2400" dirty="0" smtClean="0">
                <a:solidFill>
                  <a:srgbClr val="002060"/>
                </a:solidFill>
              </a:rPr>
              <a:t>Мышление </a:t>
            </a:r>
            <a:r>
              <a:rPr lang="ru-RU" sz="2400" dirty="0">
                <a:solidFill>
                  <a:srgbClr val="002060"/>
                </a:solidFill>
              </a:rPr>
              <a:t>ребенка – это губка, которая без разбора впитывает в себя образы внешнего мира, не подразделяя их на “хорошие” и “плохие”, “полезные” и “бесполезные” и т.д. </a:t>
            </a:r>
            <a:endParaRPr lang="ru-RU" sz="2400" dirty="0" smtClean="0">
              <a:solidFill>
                <a:srgbClr val="002060"/>
              </a:solidFill>
            </a:endParaRPr>
          </a:p>
          <a:p>
            <a:pPr marL="4763" indent="352425" algn="just"/>
            <a:r>
              <a:rPr lang="ru-RU" sz="2400" dirty="0" smtClean="0">
                <a:solidFill>
                  <a:srgbClr val="002060"/>
                </a:solidFill>
              </a:rPr>
              <a:t>Исходя </a:t>
            </a:r>
            <a:r>
              <a:rPr lang="ru-RU" sz="2400" dirty="0">
                <a:solidFill>
                  <a:srgbClr val="002060"/>
                </a:solidFill>
              </a:rPr>
              <a:t>из этого предметная и социальная среда, окружающая ребенка, приобретает огромное значение. И если взрослый хочет, чтобы ребенок хорошо развивался, то он должен создать вокруг ребенка такую среду, в которой тот мог бы найти все, что нужно для полноценного развития: огромное количество разнообразных сенсорных впечатлений, социально приемлемые способы эмоционального реагирования, образцы положительного социального поведения, способы рациональной деятельности с предметами. И, кроме всего прочего, у ребенка должна быть возможность “впитать” правильную речь.</a:t>
            </a:r>
          </a:p>
          <a:p>
            <a:endParaRPr lang="ru-RU" dirty="0"/>
          </a:p>
        </p:txBody>
      </p:sp>
    </p:spTree>
    <p:extLst>
      <p:ext uri="{BB962C8B-B14F-4D97-AF65-F5344CB8AC3E}">
        <p14:creationId xmlns:p14="http://schemas.microsoft.com/office/powerpoint/2010/main" val="355116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8416" y="213741"/>
            <a:ext cx="9720072" cy="914972"/>
          </a:xfrm>
        </p:spPr>
        <p:txBody>
          <a:bodyPr>
            <a:normAutofit/>
          </a:bodyPr>
          <a:lstStyle/>
          <a:p>
            <a:r>
              <a:rPr lang="ru-RU" sz="4400" dirty="0" smtClean="0">
                <a:solidFill>
                  <a:srgbClr val="C00000"/>
                </a:solidFill>
              </a:rPr>
              <a:t>Пять зон</a:t>
            </a:r>
            <a:endParaRPr lang="ru-RU" sz="4400" dirty="0">
              <a:solidFill>
                <a:srgbClr val="C00000"/>
              </a:solidFill>
            </a:endParaRPr>
          </a:p>
        </p:txBody>
      </p:sp>
      <p:sp>
        <p:nvSpPr>
          <p:cNvPr id="3" name="Объект 2"/>
          <p:cNvSpPr>
            <a:spLocks noGrp="1"/>
          </p:cNvSpPr>
          <p:nvPr>
            <p:ph idx="1"/>
          </p:nvPr>
        </p:nvSpPr>
        <p:spPr>
          <a:xfrm>
            <a:off x="866964" y="885824"/>
            <a:ext cx="11205973" cy="5972175"/>
          </a:xfrm>
        </p:spPr>
        <p:txBody>
          <a:bodyPr>
            <a:normAutofit/>
          </a:bodyPr>
          <a:lstStyle/>
          <a:p>
            <a:pPr>
              <a:buFont typeface="Wingdings" panose="05000000000000000000" pitchFamily="2" charset="2"/>
              <a:buChar char="q"/>
            </a:pPr>
            <a:r>
              <a:rPr lang="ru-RU" dirty="0" smtClean="0"/>
              <a:t> </a:t>
            </a:r>
            <a:r>
              <a:rPr lang="ru-RU" dirty="0">
                <a:solidFill>
                  <a:srgbClr val="002060"/>
                </a:solidFill>
              </a:rPr>
              <a:t>В зоне практической жизни ребенок учится обслуживать себя и других. Здесь можно по-настоящему постирать вещи в тазике и погладить их горячим утюгом, нарезать острым ножом овощи для салата, почистить ботинки настоящим гуталином. Благодаря упражнениям в области практической жизни ребенок становится </a:t>
            </a:r>
            <a:r>
              <a:rPr lang="ru-RU" dirty="0" smtClean="0">
                <a:solidFill>
                  <a:srgbClr val="002060"/>
                </a:solidFill>
              </a:rPr>
              <a:t>независимым.</a:t>
            </a:r>
          </a:p>
          <a:p>
            <a:pPr>
              <a:buFont typeface="Wingdings" panose="05000000000000000000" pitchFamily="2" charset="2"/>
              <a:buChar char="q"/>
            </a:pPr>
            <a:r>
              <a:rPr lang="ru-RU" dirty="0">
                <a:solidFill>
                  <a:srgbClr val="002060"/>
                </a:solidFill>
              </a:rPr>
              <a:t> В зоне сенсорного развития, ребенок учится различать предметы по определенным признакам. Здесь находятся материалы, развивающие тактильные ощущения, зрение, слух, обоняние, сенсорные упражнения позволяют развивать интеллект ребенка. Значимость "сенсорных эталонов", как назвали часть материалов Монтессори, сегодня не оспаривает никто. Сенсорные материалы непосредственно связаны с математическими материалами и пособиями для развития речи. </a:t>
            </a:r>
            <a:endParaRPr lang="ru-RU" dirty="0" smtClean="0">
              <a:solidFill>
                <a:srgbClr val="002060"/>
              </a:solidFill>
            </a:endParaRPr>
          </a:p>
          <a:p>
            <a:pPr>
              <a:buFont typeface="Wingdings" panose="05000000000000000000" pitchFamily="2" charset="2"/>
              <a:buChar char="q"/>
            </a:pPr>
            <a:r>
              <a:rPr lang="ru-RU" dirty="0">
                <a:solidFill>
                  <a:srgbClr val="002060"/>
                </a:solidFill>
              </a:rPr>
              <a:t> В математической зоне, как нетрудно догадаться, находится материал, который поможет ребенку освоить понятие количества и о связи его с символом, научиться выполнять математические операции. </a:t>
            </a:r>
            <a:endParaRPr lang="ru-RU" dirty="0" smtClean="0">
              <a:solidFill>
                <a:srgbClr val="002060"/>
              </a:solidFill>
            </a:endParaRPr>
          </a:p>
          <a:p>
            <a:pPr>
              <a:buFont typeface="Wingdings" panose="05000000000000000000" pitchFamily="2" charset="2"/>
              <a:buChar char="q"/>
            </a:pPr>
            <a:r>
              <a:rPr lang="ru-RU" dirty="0">
                <a:solidFill>
                  <a:srgbClr val="002060"/>
                </a:solidFill>
              </a:rPr>
              <a:t> В языковой зоне дети учатся чтению и письму. </a:t>
            </a:r>
            <a:endParaRPr lang="ru-RU" dirty="0" smtClean="0">
              <a:solidFill>
                <a:srgbClr val="002060"/>
              </a:solidFill>
            </a:endParaRPr>
          </a:p>
          <a:p>
            <a:pPr>
              <a:buFont typeface="Wingdings" panose="05000000000000000000" pitchFamily="2" charset="2"/>
              <a:buChar char="q"/>
            </a:pPr>
            <a:r>
              <a:rPr lang="ru-RU" dirty="0">
                <a:solidFill>
                  <a:srgbClr val="002060"/>
                </a:solidFill>
              </a:rPr>
              <a:t> </a:t>
            </a:r>
            <a:r>
              <a:rPr lang="ru-RU" dirty="0" smtClean="0">
                <a:solidFill>
                  <a:srgbClr val="002060"/>
                </a:solidFill>
              </a:rPr>
              <a:t>И</a:t>
            </a:r>
            <a:r>
              <a:rPr lang="ru-RU" dirty="0">
                <a:solidFill>
                  <a:srgbClr val="002060"/>
                </a:solidFill>
              </a:rPr>
              <a:t>, наконец, остается зона, которую чаще всего называют "космической". Здесь ребенок может получить первые представления об окружающем мире, о взаимосвязях и взаимодействии явлений и предметов, об истории и культуре разных народов. </a:t>
            </a:r>
          </a:p>
        </p:txBody>
      </p:sp>
    </p:spTree>
    <p:extLst>
      <p:ext uri="{BB962C8B-B14F-4D97-AF65-F5344CB8AC3E}">
        <p14:creationId xmlns:p14="http://schemas.microsoft.com/office/powerpoint/2010/main" val="404479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125</TotalTime>
  <Words>991</Words>
  <Application>Microsoft Office PowerPoint</Application>
  <PresentationFormat>Произвольный</PresentationFormat>
  <Paragraphs>58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Интеграл</vt:lpstr>
      <vt:lpstr>Методика монтессори Выполнила: Розова Е.А.</vt:lpstr>
      <vt:lpstr>Мария Монтессори </vt:lpstr>
      <vt:lpstr>Зарождение мысли</vt:lpstr>
      <vt:lpstr>Метод монтессори</vt:lpstr>
      <vt:lpstr>Педагогическая система</vt:lpstr>
      <vt:lpstr>Сочетание дисциплины и свободы</vt:lpstr>
      <vt:lpstr>Правила взаимоудобной жизни</vt:lpstr>
      <vt:lpstr>Развивающая среда</vt:lpstr>
      <vt:lpstr>Пять зон</vt:lpstr>
      <vt:lpstr>Этапы развития</vt:lpstr>
      <vt:lpstr>СЕНЗИТИВНЫЕ ПЕРИОДЫ</vt:lpstr>
      <vt:lpstr>периоды</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777</cp:lastModifiedBy>
  <cp:revision>17</cp:revision>
  <dcterms:created xsi:type="dcterms:W3CDTF">2013-10-21T08:47:59Z</dcterms:created>
  <dcterms:modified xsi:type="dcterms:W3CDTF">2022-10-11T13:37:04Z</dcterms:modified>
</cp:coreProperties>
</file>