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D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1287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BB320-0212-4948-897E-D3770E6D1D9A}" type="datetimeFigureOut">
              <a:rPr lang="ru-RU" smtClean="0"/>
              <a:pPr/>
              <a:t>16.12.2019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3190-56AE-416D-8C0A-6E423F8253A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16.12.2019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16.12.2019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16.12.2019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16.12.2019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3CAFAF-F440-4BEA-83C0-06215780B219}" type="datetimeFigureOut">
              <a:rPr lang="ru-RU" smtClean="0"/>
              <a:pPr/>
              <a:t>16.12.2019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3CAFAF-F440-4BEA-83C0-06215780B219}" type="datetimeFigureOut">
              <a:rPr lang="ru-RU" smtClean="0"/>
              <a:pPr/>
              <a:t>16.12.2019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3CAFAF-F440-4BEA-83C0-06215780B219}" type="datetimeFigureOut">
              <a:rPr lang="ru-RU" smtClean="0"/>
              <a:pPr/>
              <a:t>16.12.2019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3CAFAF-F440-4BEA-83C0-06215780B219}" type="datetimeFigureOut">
              <a:rPr lang="ru-RU" smtClean="0"/>
              <a:pPr/>
              <a:t>16.12.2019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3CAFAF-F440-4BEA-83C0-06215780B219}" type="datetimeFigureOut">
              <a:rPr lang="ru-RU" smtClean="0"/>
              <a:pPr/>
              <a:t>16.12.2019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CAFAF-F440-4BEA-83C0-06215780B219}" type="datetimeFigureOut">
              <a:rPr lang="ru-RU" smtClean="0"/>
              <a:pPr/>
              <a:t>16.12.2019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CAFAF-F440-4BEA-83C0-06215780B219}" type="datetimeFigureOut">
              <a:rPr lang="ru-RU" smtClean="0"/>
              <a:pPr/>
              <a:t>16.12.2019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7" name="Скругленный прямоугольник 6"/>
          <p:cNvSpPr/>
          <p:nvPr userDrawn="1"/>
        </p:nvSpPr>
        <p:spPr>
          <a:xfrm>
            <a:off x="357158" y="285728"/>
            <a:ext cx="8501122" cy="6215106"/>
          </a:xfrm>
          <a:prstGeom prst="roundRect">
            <a:avLst>
              <a:gd name="adj" fmla="val 9106"/>
            </a:avLst>
          </a:prstGeom>
          <a:noFill/>
          <a:ln>
            <a:solidFill>
              <a:srgbClr val="57D3FF"/>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0_75c96_b715e7d3_XL.jpeg"/>
          <p:cNvPicPr>
            <a:picLocks noChangeAspect="1"/>
          </p:cNvPicPr>
          <p:nvPr userDrawn="1"/>
        </p:nvPicPr>
        <p:blipFill>
          <a:blip r:embed="rId14" cstate="print">
            <a:clrChange>
              <a:clrFrom>
                <a:srgbClr val="FFFFFF"/>
              </a:clrFrom>
              <a:clrTo>
                <a:srgbClr val="FFFFFF">
                  <a:alpha val="0"/>
                </a:srgbClr>
              </a:clrTo>
            </a:clrChange>
          </a:blip>
          <a:srcRect l="8363" t="8363"/>
          <a:stretch>
            <a:fillRect/>
          </a:stretch>
        </p:blipFill>
        <p:spPr>
          <a:xfrm>
            <a:off x="71406" y="71414"/>
            <a:ext cx="2000264" cy="2000264"/>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CAFAF-F440-4BEA-83C0-06215780B219}" type="datetimeFigureOut">
              <a:rPr lang="ru-RU" smtClean="0"/>
              <a:pPr/>
              <a:t>16.12.2019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corowina.ucoz.com</a:t>
            </a:r>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115616" y="620689"/>
            <a:ext cx="7342584" cy="2160239"/>
          </a:xfrm>
        </p:spPr>
        <p:txBody>
          <a:bodyPr>
            <a:normAutofit fontScale="90000"/>
          </a:bodyPr>
          <a:lstStyle/>
          <a:p>
            <a:r>
              <a:rPr lang="ru-RU" b="1" dirty="0" smtClean="0"/>
              <a:t>Игры и движения </a:t>
            </a:r>
            <a:br>
              <a:rPr lang="ru-RU" b="1" dirty="0" smtClean="0"/>
            </a:br>
            <a:r>
              <a:rPr lang="ru-RU" b="1" dirty="0" smtClean="0"/>
              <a:t>для здоровья и веселья!</a:t>
            </a:r>
            <a:br>
              <a:rPr lang="ru-RU" b="1" dirty="0" smtClean="0"/>
            </a:br>
            <a:r>
              <a:rPr lang="ru-RU" sz="2200" dirty="0" smtClean="0"/>
              <a:t>Развитие двигательной активности детей раннего возраста</a:t>
            </a:r>
            <a:r>
              <a:rPr lang="ru-RU" b="1" dirty="0" smtClean="0"/>
              <a:t/>
            </a:r>
            <a:br>
              <a:rPr lang="ru-RU" b="1" dirty="0" smtClean="0"/>
            </a:br>
            <a:endParaRPr lang="ru-RU" b="1" dirty="0"/>
          </a:p>
        </p:txBody>
      </p:sp>
      <p:pic>
        <p:nvPicPr>
          <p:cNvPr id="15362" name="Picture 2" descr="C:\Users\Frau Eva\Desktop\активная семья.jpg"/>
          <p:cNvPicPr>
            <a:picLocks noChangeAspect="1" noChangeArrowheads="1"/>
          </p:cNvPicPr>
          <p:nvPr/>
        </p:nvPicPr>
        <p:blipFill>
          <a:blip r:embed="rId2" cstate="print"/>
          <a:srcRect/>
          <a:stretch>
            <a:fillRect/>
          </a:stretch>
        </p:blipFill>
        <p:spPr bwMode="auto">
          <a:xfrm>
            <a:off x="2051720" y="2276872"/>
            <a:ext cx="5112568" cy="3408379"/>
          </a:xfrm>
          <a:prstGeom prst="rect">
            <a:avLst/>
          </a:prstGeom>
          <a:noFill/>
          <a:effectLst>
            <a:softEdge rad="317500"/>
          </a:effectLst>
        </p:spPr>
      </p:pic>
      <p:sp>
        <p:nvSpPr>
          <p:cNvPr id="5" name="Прямоугольник 4"/>
          <p:cNvSpPr/>
          <p:nvPr/>
        </p:nvSpPr>
        <p:spPr>
          <a:xfrm>
            <a:off x="755576" y="5589241"/>
            <a:ext cx="7632848" cy="1200329"/>
          </a:xfrm>
          <a:prstGeom prst="rect">
            <a:avLst/>
          </a:prstGeom>
        </p:spPr>
        <p:txBody>
          <a:bodyPr wrap="square">
            <a:spAutoFit/>
          </a:bodyPr>
          <a:lstStyle/>
          <a:p>
            <a:pPr algn="ctr"/>
            <a:r>
              <a:rPr lang="ru-RU" dirty="0" smtClean="0"/>
              <a:t>Подготовила </a:t>
            </a:r>
            <a:r>
              <a:rPr lang="ru-RU" dirty="0" err="1" smtClean="0"/>
              <a:t>Чистикова</a:t>
            </a:r>
            <a:r>
              <a:rPr lang="ru-RU" dirty="0" smtClean="0"/>
              <a:t> А. И.</a:t>
            </a:r>
            <a:r>
              <a:rPr lang="ru-RU" dirty="0" smtClean="0"/>
              <a:t>,</a:t>
            </a:r>
            <a:endParaRPr lang="ru-RU" dirty="0" smtClean="0"/>
          </a:p>
          <a:p>
            <a:pPr algn="ctr"/>
            <a:r>
              <a:rPr lang="ru-RU" dirty="0" smtClean="0"/>
              <a:t>инструктор по физической культуре </a:t>
            </a:r>
            <a:r>
              <a:rPr lang="ru-RU" dirty="0" smtClean="0"/>
              <a:t>МДОУ «Детский сад № 155»</a:t>
            </a:r>
            <a:endParaRPr lang="ru-RU" dirty="0" smtClean="0"/>
          </a:p>
          <a:p>
            <a:pPr algn="ctr"/>
            <a:r>
              <a:rPr lang="ru-RU" dirty="0" smtClean="0"/>
              <a:t>П</a:t>
            </a:r>
            <a:r>
              <a:rPr lang="ru-RU" dirty="0" smtClean="0"/>
              <a:t>ервая</a:t>
            </a:r>
            <a:r>
              <a:rPr lang="ru-RU" dirty="0" smtClean="0"/>
              <a:t> </a:t>
            </a:r>
            <a:r>
              <a:rPr lang="ru-RU" dirty="0" smtClean="0"/>
              <a:t>квалификационная категория</a:t>
            </a:r>
            <a:r>
              <a:rPr lang="ru-RU" b="1" dirty="0" smtClean="0"/>
              <a:t/>
            </a:r>
            <a:br>
              <a:rPr lang="ru-RU" b="1" dirty="0" smtClean="0"/>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95936" y="476672"/>
            <a:ext cx="4608512" cy="5760639"/>
          </a:xfrm>
        </p:spPr>
        <p:txBody>
          <a:bodyPr anchor="t" anchorCtr="1">
            <a:normAutofit/>
          </a:bodyPr>
          <a:lstStyle/>
          <a:p>
            <a:pPr algn="just"/>
            <a:r>
              <a:rPr lang="ru-RU" sz="1800" dirty="0" smtClean="0"/>
              <a:t/>
            </a:r>
            <a:br>
              <a:rPr lang="ru-RU" sz="1800" dirty="0" smtClean="0"/>
            </a:br>
            <a:r>
              <a:rPr lang="ru-RU" sz="1800" b="1" dirty="0" err="1" smtClean="0"/>
              <a:t>Гиперактивные</a:t>
            </a:r>
            <a:r>
              <a:rPr lang="ru-RU" sz="1800" b="1" dirty="0" smtClean="0"/>
              <a:t> дети </a:t>
            </a:r>
            <a:r>
              <a:rPr lang="ru-RU" sz="1800" dirty="0" smtClean="0"/>
              <a:t>неуравновешенны, они не могут контролировать и регулировать свою деятельность, не могут выполнять задания, требующие точности, координации, быстро утомляются. </a:t>
            </a:r>
            <a:br>
              <a:rPr lang="ru-RU" sz="1800" dirty="0" smtClean="0"/>
            </a:br>
            <a:r>
              <a:rPr lang="ru-RU" sz="1800" dirty="0" smtClean="0"/>
              <a:t/>
            </a:r>
            <a:br>
              <a:rPr lang="ru-RU" sz="1800" dirty="0" smtClean="0"/>
            </a:br>
            <a:r>
              <a:rPr lang="ru-RU" sz="1800" dirty="0" smtClean="0"/>
              <a:t>Таких детей нужно обязательно во время переключить на другой вид деятельности, но постепенно: например, попросить найти игрушку, затем почитать сказку.</a:t>
            </a:r>
            <a:br>
              <a:rPr lang="ru-RU" sz="1800" dirty="0" smtClean="0"/>
            </a:br>
            <a:r>
              <a:rPr lang="ru-RU" sz="1800" dirty="0" smtClean="0"/>
              <a:t> </a:t>
            </a:r>
            <a:br>
              <a:rPr lang="ru-RU" sz="1800" dirty="0" smtClean="0"/>
            </a:br>
            <a:r>
              <a:rPr lang="ru-RU" sz="1800" dirty="0" smtClean="0"/>
              <a:t/>
            </a:r>
            <a:br>
              <a:rPr lang="ru-RU" sz="1800" dirty="0" smtClean="0"/>
            </a:br>
            <a:r>
              <a:rPr lang="ru-RU" sz="1800" dirty="0" smtClean="0"/>
              <a:t>Этим детям надо давать задания, которые требуют усидчивости: пройти по дорожке, прокатить мяч в </a:t>
            </a:r>
            <a:r>
              <a:rPr lang="ru-RU" sz="1800" dirty="0" err="1" smtClean="0"/>
              <a:t>воротики</a:t>
            </a:r>
            <a:r>
              <a:rPr lang="ru-RU" sz="1800" dirty="0" smtClean="0"/>
              <a:t>, попасть в цель. </a:t>
            </a:r>
            <a:br>
              <a:rPr lang="ru-RU" sz="1800" dirty="0" smtClean="0"/>
            </a:br>
            <a:r>
              <a:rPr lang="ru-RU" sz="1800" dirty="0" smtClean="0"/>
              <a:t>Даже если движения малыша далеки от совершенства, хвалите его.</a:t>
            </a:r>
            <a:r>
              <a:rPr lang="ru-RU" dirty="0" smtClean="0"/>
              <a:t/>
            </a:r>
            <a:br>
              <a:rPr lang="ru-RU" dirty="0" smtClean="0"/>
            </a:br>
            <a:endParaRPr lang="ru-RU" dirty="0"/>
          </a:p>
        </p:txBody>
      </p:sp>
      <p:pic>
        <p:nvPicPr>
          <p:cNvPr id="11266" name="Picture 2" descr="C:\Users\Frau Eva\Desktop\голова.jpg"/>
          <p:cNvPicPr>
            <a:picLocks noChangeAspect="1" noChangeArrowheads="1"/>
          </p:cNvPicPr>
          <p:nvPr/>
        </p:nvPicPr>
        <p:blipFill>
          <a:blip r:embed="rId2" cstate="print"/>
          <a:srcRect/>
          <a:stretch>
            <a:fillRect/>
          </a:stretch>
        </p:blipFill>
        <p:spPr bwMode="auto">
          <a:xfrm>
            <a:off x="467544" y="2348880"/>
            <a:ext cx="3328343" cy="3118867"/>
          </a:xfrm>
          <a:prstGeom prst="rect">
            <a:avLst/>
          </a:prstGeom>
          <a:noFill/>
          <a:effectLst>
            <a:softEdge rad="317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79712" y="476673"/>
            <a:ext cx="5040560" cy="1224135"/>
          </a:xfrm>
        </p:spPr>
        <p:txBody>
          <a:bodyPr>
            <a:normAutofit fontScale="90000"/>
          </a:bodyPr>
          <a:lstStyle/>
          <a:p>
            <a:r>
              <a:rPr lang="ru-RU" sz="3200" dirty="0" smtClean="0"/>
              <a:t>Для развития движений малыша </a:t>
            </a:r>
            <a:br>
              <a:rPr lang="ru-RU" sz="3200" dirty="0" smtClean="0"/>
            </a:br>
            <a:r>
              <a:rPr lang="ru-RU" sz="3200" dirty="0" smtClean="0"/>
              <a:t>нужно создать условия!</a:t>
            </a:r>
            <a:endParaRPr lang="ru-RU" sz="3200" dirty="0"/>
          </a:p>
        </p:txBody>
      </p:sp>
      <p:sp>
        <p:nvSpPr>
          <p:cNvPr id="3" name="Подзаголовок 2"/>
          <p:cNvSpPr>
            <a:spLocks noGrp="1"/>
          </p:cNvSpPr>
          <p:nvPr>
            <p:ph type="subTitle" idx="1"/>
          </p:nvPr>
        </p:nvSpPr>
        <p:spPr>
          <a:xfrm>
            <a:off x="683568" y="2060848"/>
            <a:ext cx="7920880" cy="4032448"/>
          </a:xfrm>
        </p:spPr>
        <p:txBody>
          <a:bodyPr>
            <a:normAutofit fontScale="25000" lnSpcReduction="20000"/>
          </a:bodyPr>
          <a:lstStyle/>
          <a:p>
            <a:pPr algn="just"/>
            <a:r>
              <a:rPr lang="ru-RU" sz="7200" dirty="0" smtClean="0">
                <a:solidFill>
                  <a:schemeClr val="tx1"/>
                </a:solidFill>
              </a:rPr>
              <a:t>В распоряжении ребенка должны быть разнообразные </a:t>
            </a:r>
            <a:r>
              <a:rPr lang="ru-RU" sz="7200" b="1" dirty="0" smtClean="0">
                <a:solidFill>
                  <a:schemeClr val="tx1"/>
                </a:solidFill>
              </a:rPr>
              <a:t>игрушки, пособия</a:t>
            </a:r>
            <a:r>
              <a:rPr lang="ru-RU" sz="7200" dirty="0" smtClean="0">
                <a:solidFill>
                  <a:schemeClr val="tx1"/>
                </a:solidFill>
              </a:rPr>
              <a:t>: каталки, машины, ящики и коробки,  мячи разных размеров и из разного материала (резиновые, тряпичные, надувные), велосипед трехколесный, и т.д. </a:t>
            </a:r>
          </a:p>
          <a:p>
            <a:r>
              <a:rPr lang="ru-RU" sz="7200" dirty="0" smtClean="0">
                <a:solidFill>
                  <a:schemeClr val="tx1"/>
                </a:solidFill>
              </a:rPr>
              <a:t> </a:t>
            </a:r>
          </a:p>
          <a:p>
            <a:pPr algn="just"/>
            <a:r>
              <a:rPr lang="ru-RU" sz="7200" dirty="0" smtClean="0">
                <a:solidFill>
                  <a:schemeClr val="tx1"/>
                </a:solidFill>
              </a:rPr>
              <a:t>Обязательно нужно поощрять самостоятельную деятельность малыша, но для нормального физического развития ее недостаточно, нужно проводить с ребенком </a:t>
            </a:r>
            <a:r>
              <a:rPr lang="ru-RU" sz="7200" b="1" dirty="0" smtClean="0">
                <a:solidFill>
                  <a:schemeClr val="tx1"/>
                </a:solidFill>
              </a:rPr>
              <a:t>специальные занятия, игровые упражнения, подвижные игры, делать утреннюю гимнастику. </a:t>
            </a:r>
          </a:p>
          <a:p>
            <a:pPr algn="just"/>
            <a:endParaRPr lang="ru-RU" sz="7200" dirty="0" smtClean="0">
              <a:solidFill>
                <a:schemeClr val="tx1"/>
              </a:solidFill>
            </a:endParaRPr>
          </a:p>
          <a:p>
            <a:pPr algn="just"/>
            <a:r>
              <a:rPr lang="ru-RU" sz="7200" dirty="0" smtClean="0">
                <a:solidFill>
                  <a:schemeClr val="tx1"/>
                </a:solidFill>
              </a:rPr>
              <a:t>Ребенку в этом возрасте во время овладения движениями необходимо их </a:t>
            </a:r>
            <a:r>
              <a:rPr lang="ru-RU" sz="7200" b="1" dirty="0" smtClean="0">
                <a:solidFill>
                  <a:schemeClr val="tx1"/>
                </a:solidFill>
              </a:rPr>
              <a:t>многократное повторение</a:t>
            </a:r>
            <a:r>
              <a:rPr lang="ru-RU" sz="7200" dirty="0" smtClean="0">
                <a:solidFill>
                  <a:schemeClr val="tx1"/>
                </a:solidFill>
              </a:rPr>
              <a:t>, необходимо терпеливо относиться к этим стремлениям малыша. </a:t>
            </a:r>
          </a:p>
          <a:p>
            <a:pPr algn="just"/>
            <a:endParaRPr lang="ru-RU" sz="7200" dirty="0" smtClean="0">
              <a:solidFill>
                <a:schemeClr val="tx1"/>
              </a:solidFill>
            </a:endParaRPr>
          </a:p>
          <a:p>
            <a:pPr algn="just"/>
            <a:r>
              <a:rPr lang="ru-RU" sz="7200" dirty="0" smtClean="0">
                <a:solidFill>
                  <a:schemeClr val="tx1"/>
                </a:solidFill>
              </a:rPr>
              <a:t>Очень продуктивны с ним занятия по повышению двигательной активности утром, через </a:t>
            </a:r>
            <a:r>
              <a:rPr lang="ru-RU" sz="7200" b="1" dirty="0" smtClean="0">
                <a:solidFill>
                  <a:schemeClr val="tx1"/>
                </a:solidFill>
              </a:rPr>
              <a:t>20-25 мин после завтрака</a:t>
            </a:r>
            <a:r>
              <a:rPr lang="ru-RU" sz="7200" dirty="0" smtClean="0">
                <a:solidFill>
                  <a:schemeClr val="tx1"/>
                </a:solidFill>
              </a:rPr>
              <a:t>. Нельзя допускать активных действий у ребенка непосредственно перед едой, сразу после нее, перед дневным и ночным сном.</a:t>
            </a:r>
          </a:p>
          <a:p>
            <a:endParaRPr lang="ru-RU" sz="7200" dirty="0"/>
          </a:p>
        </p:txBody>
      </p:sp>
      <p:pic>
        <p:nvPicPr>
          <p:cNvPr id="10242" name="Picture 2" descr="C:\Users\Frau Eva\Desktop\велик.jpg"/>
          <p:cNvPicPr>
            <a:picLocks noChangeAspect="1" noChangeArrowheads="1"/>
          </p:cNvPicPr>
          <p:nvPr/>
        </p:nvPicPr>
        <p:blipFill>
          <a:blip r:embed="rId2" cstate="print"/>
          <a:srcRect/>
          <a:stretch>
            <a:fillRect/>
          </a:stretch>
        </p:blipFill>
        <p:spPr bwMode="auto">
          <a:xfrm>
            <a:off x="6804248" y="260648"/>
            <a:ext cx="1762015" cy="1736601"/>
          </a:xfrm>
          <a:prstGeom prst="rect">
            <a:avLst/>
          </a:prstGeom>
          <a:noFill/>
          <a:effectLst>
            <a:softEdge rad="317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548681"/>
            <a:ext cx="7128792" cy="936103"/>
          </a:xfrm>
        </p:spPr>
        <p:txBody>
          <a:bodyPr>
            <a:normAutofit/>
          </a:bodyPr>
          <a:lstStyle/>
          <a:p>
            <a:r>
              <a:rPr lang="ru-RU" sz="3200" dirty="0" smtClean="0"/>
              <a:t>Не забывайте о личном примере!</a:t>
            </a:r>
            <a:endParaRPr lang="ru-RU" sz="3200" dirty="0"/>
          </a:p>
        </p:txBody>
      </p:sp>
      <p:sp>
        <p:nvSpPr>
          <p:cNvPr id="3" name="Подзаголовок 2"/>
          <p:cNvSpPr>
            <a:spLocks noGrp="1"/>
          </p:cNvSpPr>
          <p:nvPr>
            <p:ph type="subTitle" idx="1"/>
          </p:nvPr>
        </p:nvSpPr>
        <p:spPr>
          <a:xfrm>
            <a:off x="611560" y="1772816"/>
            <a:ext cx="4680520" cy="4464496"/>
          </a:xfrm>
        </p:spPr>
        <p:txBody>
          <a:bodyPr>
            <a:normAutofit fontScale="70000" lnSpcReduction="20000"/>
          </a:bodyPr>
          <a:lstStyle/>
          <a:p>
            <a:pPr algn="just"/>
            <a:r>
              <a:rPr lang="ru-RU" dirty="0" smtClean="0">
                <a:solidFill>
                  <a:schemeClr val="tx1"/>
                </a:solidFill>
              </a:rPr>
              <a:t>Очень важно подать своему малышу хороший пример. Вместе сделать утреннюю гимнастику совсем не сложно и не отнимет у вас много времени. Подбирая комплекс упражнений, стоит ориентироваться на возможности вашего ребенка, но простые наклоны, повороты головы и туловища, приседания, махи руками должны присутствовать обязательно. Зарядку можно превратить в игру, дав каждому упражнению сказочное название, например, махи руками - «птички полетели», наклоны головы - «часики тик-так».</a:t>
            </a:r>
            <a:endParaRPr lang="ru-RU" dirty="0">
              <a:solidFill>
                <a:schemeClr val="tx1"/>
              </a:solidFill>
            </a:endParaRPr>
          </a:p>
        </p:txBody>
      </p:sp>
      <p:pic>
        <p:nvPicPr>
          <p:cNvPr id="9218" name="Picture 2" descr="C:\Users\Frau Eva\Desktop\мама с ребенком в ладушки.jpg"/>
          <p:cNvPicPr>
            <a:picLocks noChangeAspect="1" noChangeArrowheads="1"/>
          </p:cNvPicPr>
          <p:nvPr/>
        </p:nvPicPr>
        <p:blipFill>
          <a:blip r:embed="rId2" cstate="print"/>
          <a:srcRect/>
          <a:stretch>
            <a:fillRect/>
          </a:stretch>
        </p:blipFill>
        <p:spPr bwMode="auto">
          <a:xfrm>
            <a:off x="5364088" y="1844824"/>
            <a:ext cx="3355736" cy="3950566"/>
          </a:xfrm>
          <a:prstGeom prst="rect">
            <a:avLst/>
          </a:prstGeom>
          <a:noFill/>
          <a:effectLst>
            <a:softEdge rad="317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1680" y="404665"/>
            <a:ext cx="7056784" cy="1080119"/>
          </a:xfrm>
        </p:spPr>
        <p:txBody>
          <a:bodyPr>
            <a:normAutofit fontScale="90000"/>
          </a:bodyPr>
          <a:lstStyle/>
          <a:p>
            <a:r>
              <a:rPr lang="ru-RU" dirty="0" smtClean="0"/>
              <a:t> </a:t>
            </a:r>
            <a:br>
              <a:rPr lang="ru-RU" dirty="0" smtClean="0"/>
            </a:br>
            <a:r>
              <a:rPr lang="ru-RU" sz="3600" dirty="0" smtClean="0"/>
              <a:t>Выходите на прогулки, не сидите дома! </a:t>
            </a:r>
            <a:r>
              <a:rPr lang="ru-RU" dirty="0" smtClean="0"/>
              <a:t/>
            </a:r>
            <a:br>
              <a:rPr lang="ru-RU" dirty="0" smtClean="0"/>
            </a:br>
            <a:endParaRPr lang="ru-RU" dirty="0"/>
          </a:p>
        </p:txBody>
      </p:sp>
      <p:sp>
        <p:nvSpPr>
          <p:cNvPr id="3" name="Подзаголовок 2"/>
          <p:cNvSpPr>
            <a:spLocks noGrp="1"/>
          </p:cNvSpPr>
          <p:nvPr>
            <p:ph type="subTitle" idx="1"/>
          </p:nvPr>
        </p:nvSpPr>
        <p:spPr>
          <a:xfrm>
            <a:off x="611560" y="1916832"/>
            <a:ext cx="4320480" cy="4320480"/>
          </a:xfrm>
        </p:spPr>
        <p:txBody>
          <a:bodyPr>
            <a:normAutofit fontScale="62500" lnSpcReduction="20000"/>
          </a:bodyPr>
          <a:lstStyle/>
          <a:p>
            <a:r>
              <a:rPr lang="ru-RU" dirty="0" smtClean="0">
                <a:solidFill>
                  <a:schemeClr val="tx1"/>
                </a:solidFill>
              </a:rPr>
              <a:t>Когда выходите из дома, берите с собой коляску, но позволяйте малышу большую часть пути идти самому.</a:t>
            </a:r>
          </a:p>
          <a:p>
            <a:endParaRPr lang="ru-RU" dirty="0" smtClean="0">
              <a:solidFill>
                <a:schemeClr val="tx1"/>
              </a:solidFill>
            </a:endParaRPr>
          </a:p>
          <a:p>
            <a:r>
              <a:rPr lang="ru-RU" dirty="0" smtClean="0">
                <a:solidFill>
                  <a:schemeClr val="tx1"/>
                </a:solidFill>
              </a:rPr>
              <a:t> Радуйтесь, когда от места парковки есть возможность пройти подольше до магазина, пусть ребенок обретет первые навыки пеших прогулок. </a:t>
            </a:r>
          </a:p>
          <a:p>
            <a:endParaRPr lang="ru-RU" dirty="0" smtClean="0">
              <a:solidFill>
                <a:schemeClr val="tx1"/>
              </a:solidFill>
            </a:endParaRPr>
          </a:p>
          <a:p>
            <a:r>
              <a:rPr lang="ru-RU" dirty="0" smtClean="0">
                <a:solidFill>
                  <a:schemeClr val="tx1"/>
                </a:solidFill>
              </a:rPr>
              <a:t>Ребенок второго года жизни с большим удовольствием поднимается по ступенькам, ему нравится преодолевать различные препятствия.</a:t>
            </a:r>
            <a:endParaRPr lang="ru-RU" dirty="0">
              <a:solidFill>
                <a:schemeClr val="tx1"/>
              </a:solidFill>
            </a:endParaRPr>
          </a:p>
        </p:txBody>
      </p:sp>
      <p:pic>
        <p:nvPicPr>
          <p:cNvPr id="1026" name="Picture 2" descr="C:\Users\Frau Eva\Desktop\ребенок толкает коляску.jpg"/>
          <p:cNvPicPr>
            <a:picLocks noChangeAspect="1" noChangeArrowheads="1"/>
          </p:cNvPicPr>
          <p:nvPr/>
        </p:nvPicPr>
        <p:blipFill>
          <a:blip r:embed="rId2" cstate="print"/>
          <a:srcRect/>
          <a:stretch>
            <a:fillRect/>
          </a:stretch>
        </p:blipFill>
        <p:spPr bwMode="auto">
          <a:xfrm>
            <a:off x="4932040" y="2348880"/>
            <a:ext cx="3820051" cy="2861762"/>
          </a:xfrm>
          <a:prstGeom prst="rect">
            <a:avLst/>
          </a:prstGeom>
          <a:noFill/>
          <a:effectLst>
            <a:softEdge rad="1270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64704"/>
            <a:ext cx="7990656" cy="792088"/>
          </a:xfrm>
        </p:spPr>
        <p:txBody>
          <a:bodyPr>
            <a:normAutofit fontScale="90000"/>
          </a:bodyPr>
          <a:lstStyle/>
          <a:p>
            <a:r>
              <a:rPr lang="ru-RU" dirty="0" smtClean="0"/>
              <a:t>Выключите телевизор!</a:t>
            </a:r>
            <a:br>
              <a:rPr lang="ru-RU" dirty="0" smtClean="0"/>
            </a:br>
            <a:endParaRPr lang="ru-RU" dirty="0"/>
          </a:p>
        </p:txBody>
      </p:sp>
      <p:sp>
        <p:nvSpPr>
          <p:cNvPr id="3" name="Подзаголовок 2"/>
          <p:cNvSpPr>
            <a:spLocks noGrp="1"/>
          </p:cNvSpPr>
          <p:nvPr>
            <p:ph type="subTitle" idx="1"/>
          </p:nvPr>
        </p:nvSpPr>
        <p:spPr>
          <a:xfrm>
            <a:off x="4283968" y="1484784"/>
            <a:ext cx="4320480" cy="4824536"/>
          </a:xfrm>
        </p:spPr>
        <p:txBody>
          <a:bodyPr>
            <a:normAutofit fontScale="70000" lnSpcReduction="20000"/>
          </a:bodyPr>
          <a:lstStyle/>
          <a:p>
            <a:pPr algn="just"/>
            <a:r>
              <a:rPr lang="ru-RU" dirty="0" smtClean="0">
                <a:solidFill>
                  <a:schemeClr val="tx1"/>
                </a:solidFill>
              </a:rPr>
              <a:t>Не дайте мультфильмам и </a:t>
            </a:r>
            <a:r>
              <a:rPr lang="ru-RU" dirty="0" err="1" smtClean="0">
                <a:solidFill>
                  <a:schemeClr val="tx1"/>
                </a:solidFill>
              </a:rPr>
              <a:t>гаджетам</a:t>
            </a:r>
            <a:r>
              <a:rPr lang="ru-RU" dirty="0" smtClean="0">
                <a:solidFill>
                  <a:schemeClr val="tx1"/>
                </a:solidFill>
              </a:rPr>
              <a:t> приковать малыша к дивану в пору его бурного физического развития.</a:t>
            </a:r>
          </a:p>
          <a:p>
            <a:pPr algn="just"/>
            <a:r>
              <a:rPr lang="ru-RU" dirty="0" smtClean="0">
                <a:solidFill>
                  <a:schemeClr val="tx1"/>
                </a:solidFill>
              </a:rPr>
              <a:t> </a:t>
            </a:r>
          </a:p>
          <a:p>
            <a:pPr algn="just"/>
            <a:r>
              <a:rPr lang="ru-RU" dirty="0" smtClean="0">
                <a:solidFill>
                  <a:schemeClr val="tx1"/>
                </a:solidFill>
              </a:rPr>
              <a:t>Если телевизор включен в вашем доме постоянно,  он отбирает у ребенка возможность развивать свое воображение в играх и забавах. </a:t>
            </a:r>
          </a:p>
          <a:p>
            <a:pPr algn="just"/>
            <a:endParaRPr lang="ru-RU" dirty="0" smtClean="0">
              <a:solidFill>
                <a:schemeClr val="tx1"/>
              </a:solidFill>
            </a:endParaRPr>
          </a:p>
          <a:p>
            <a:pPr algn="just"/>
            <a:r>
              <a:rPr lang="ru-RU" dirty="0" smtClean="0">
                <a:solidFill>
                  <a:schemeClr val="tx1"/>
                </a:solidFill>
              </a:rPr>
              <a:t>Вместо просмотра «</a:t>
            </a:r>
            <a:r>
              <a:rPr lang="ru-RU" dirty="0" err="1" smtClean="0">
                <a:solidFill>
                  <a:schemeClr val="tx1"/>
                </a:solidFill>
              </a:rPr>
              <a:t>Смешариков</a:t>
            </a:r>
            <a:r>
              <a:rPr lang="ru-RU" dirty="0" smtClean="0">
                <a:solidFill>
                  <a:schemeClr val="tx1"/>
                </a:solidFill>
              </a:rPr>
              <a:t>» предложите ребенку поиграть вместе с вами. </a:t>
            </a:r>
          </a:p>
          <a:p>
            <a:pPr algn="just"/>
            <a:endParaRPr lang="ru-RU" dirty="0"/>
          </a:p>
        </p:txBody>
      </p:sp>
      <p:pic>
        <p:nvPicPr>
          <p:cNvPr id="8194" name="Picture 2" descr="C:\Users\Frau Eva\Desktop\ребенок и тв.jpg"/>
          <p:cNvPicPr>
            <a:picLocks noChangeAspect="1" noChangeArrowheads="1"/>
          </p:cNvPicPr>
          <p:nvPr/>
        </p:nvPicPr>
        <p:blipFill>
          <a:blip r:embed="rId2" cstate="print"/>
          <a:srcRect/>
          <a:stretch>
            <a:fillRect/>
          </a:stretch>
        </p:blipFill>
        <p:spPr bwMode="auto">
          <a:xfrm>
            <a:off x="611560" y="1988840"/>
            <a:ext cx="3477914" cy="3613770"/>
          </a:xfrm>
          <a:prstGeom prst="rect">
            <a:avLst/>
          </a:prstGeom>
          <a:noFill/>
          <a:effectLst>
            <a:softEdge rad="317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9792" y="404665"/>
            <a:ext cx="3888432" cy="1080119"/>
          </a:xfrm>
        </p:spPr>
        <p:txBody>
          <a:bodyPr>
            <a:normAutofit/>
          </a:bodyPr>
          <a:lstStyle/>
          <a:p>
            <a:pPr algn="l"/>
            <a:r>
              <a:rPr lang="ru-RU" sz="4000" dirty="0" smtClean="0"/>
              <a:t>«Кто летает?»</a:t>
            </a:r>
            <a:endParaRPr lang="ru-RU" sz="4000" dirty="0"/>
          </a:p>
        </p:txBody>
      </p:sp>
      <p:sp>
        <p:nvSpPr>
          <p:cNvPr id="3" name="Подзаголовок 2"/>
          <p:cNvSpPr>
            <a:spLocks noGrp="1"/>
          </p:cNvSpPr>
          <p:nvPr>
            <p:ph type="subTitle" idx="1"/>
          </p:nvPr>
        </p:nvSpPr>
        <p:spPr>
          <a:xfrm>
            <a:off x="611560" y="1988840"/>
            <a:ext cx="3960440" cy="3672408"/>
          </a:xfrm>
        </p:spPr>
        <p:txBody>
          <a:bodyPr>
            <a:normAutofit fontScale="85000" lnSpcReduction="20000"/>
          </a:bodyPr>
          <a:lstStyle/>
          <a:p>
            <a:pPr algn="just"/>
            <a:r>
              <a:rPr lang="ru-RU" sz="2900" dirty="0" smtClean="0">
                <a:solidFill>
                  <a:schemeClr val="tx1"/>
                </a:solidFill>
              </a:rPr>
              <a:t>Мама называет слова: птица, самолет, дерево, стол. Если она называет то, что летает, то ребенок машет крыльями - ручками, если нет, то стоит спокойно. Эта игра развивает не только физически, но и помогает потренировать внимание и память ребенка.</a:t>
            </a:r>
          </a:p>
          <a:p>
            <a:endParaRPr lang="ru-RU" dirty="0"/>
          </a:p>
        </p:txBody>
      </p:sp>
      <p:pic>
        <p:nvPicPr>
          <p:cNvPr id="7171" name="Picture 3" descr="C:\Users\Frau Eva\Desktop\бегемот.png"/>
          <p:cNvPicPr>
            <a:picLocks noChangeAspect="1" noChangeArrowheads="1"/>
          </p:cNvPicPr>
          <p:nvPr/>
        </p:nvPicPr>
        <p:blipFill>
          <a:blip r:embed="rId2" cstate="print"/>
          <a:srcRect/>
          <a:stretch>
            <a:fillRect/>
          </a:stretch>
        </p:blipFill>
        <p:spPr bwMode="auto">
          <a:xfrm>
            <a:off x="4572001" y="3140967"/>
            <a:ext cx="4172634" cy="3107743"/>
          </a:xfrm>
          <a:prstGeom prst="rect">
            <a:avLst/>
          </a:prstGeom>
          <a:noFill/>
        </p:spPr>
      </p:pic>
      <p:pic>
        <p:nvPicPr>
          <p:cNvPr id="7172" name="Picture 4" descr="C:\Users\Frau Eva\Desktop\птичка.png"/>
          <p:cNvPicPr>
            <a:picLocks noChangeAspect="1" noChangeArrowheads="1"/>
          </p:cNvPicPr>
          <p:nvPr/>
        </p:nvPicPr>
        <p:blipFill>
          <a:blip r:embed="rId3" cstate="print"/>
          <a:srcRect/>
          <a:stretch>
            <a:fillRect/>
          </a:stretch>
        </p:blipFill>
        <p:spPr bwMode="auto">
          <a:xfrm>
            <a:off x="6300192" y="764704"/>
            <a:ext cx="2248472" cy="223224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5"/>
            <a:ext cx="7342584" cy="1296143"/>
          </a:xfrm>
        </p:spPr>
        <p:txBody>
          <a:bodyPr>
            <a:normAutofit/>
          </a:bodyPr>
          <a:lstStyle/>
          <a:p>
            <a:r>
              <a:rPr lang="ru-RU" sz="4000" dirty="0" smtClean="0"/>
              <a:t>«Ежик»</a:t>
            </a:r>
            <a:endParaRPr lang="ru-RU" sz="4000" dirty="0"/>
          </a:p>
        </p:txBody>
      </p:sp>
      <p:sp>
        <p:nvSpPr>
          <p:cNvPr id="3" name="Подзаголовок 2"/>
          <p:cNvSpPr>
            <a:spLocks noGrp="1"/>
          </p:cNvSpPr>
          <p:nvPr>
            <p:ph type="subTitle" idx="1"/>
          </p:nvPr>
        </p:nvSpPr>
        <p:spPr>
          <a:xfrm>
            <a:off x="3707904" y="1628800"/>
            <a:ext cx="4608512" cy="4464496"/>
          </a:xfrm>
        </p:spPr>
        <p:txBody>
          <a:bodyPr>
            <a:normAutofit fontScale="77500" lnSpcReduction="20000"/>
          </a:bodyPr>
          <a:lstStyle/>
          <a:p>
            <a:pPr algn="just"/>
            <a:endParaRPr lang="ru-RU" dirty="0" smtClean="0">
              <a:solidFill>
                <a:schemeClr val="tx1"/>
              </a:solidFill>
            </a:endParaRPr>
          </a:p>
          <a:p>
            <a:pPr algn="just"/>
            <a:r>
              <a:rPr lang="ru-RU" dirty="0" smtClean="0">
                <a:solidFill>
                  <a:schemeClr val="tx1"/>
                </a:solidFill>
              </a:rPr>
              <a:t>В положении лежа на спине ребенок поднимает  руки за голову и максимально вытягивается (ежик вытянулся). Затем, поднимая верхнюю половину туловища к коленям, наклоняемся вперед, т.е. группируется, обхватывая ноги под коленями (ежик свернулся). Повторить можно 2-6 раз, а перед каждым повторением полежать и расслабиться. </a:t>
            </a:r>
          </a:p>
          <a:p>
            <a:pPr algn="just"/>
            <a:endParaRPr lang="ru-RU" dirty="0"/>
          </a:p>
        </p:txBody>
      </p:sp>
      <p:pic>
        <p:nvPicPr>
          <p:cNvPr id="6146" name="Picture 2" descr="C:\Users\Frau Eva\Desktop\ежик.png"/>
          <p:cNvPicPr>
            <a:picLocks noChangeAspect="1" noChangeArrowheads="1"/>
          </p:cNvPicPr>
          <p:nvPr/>
        </p:nvPicPr>
        <p:blipFill>
          <a:blip r:embed="rId2" cstate="print"/>
          <a:srcRect/>
          <a:stretch>
            <a:fillRect/>
          </a:stretch>
        </p:blipFill>
        <p:spPr bwMode="auto">
          <a:xfrm>
            <a:off x="323528" y="1484784"/>
            <a:ext cx="3469986" cy="452488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404665"/>
            <a:ext cx="3240360" cy="1656183"/>
          </a:xfrm>
        </p:spPr>
        <p:txBody>
          <a:bodyPr>
            <a:normAutofit/>
          </a:bodyPr>
          <a:lstStyle/>
          <a:p>
            <a:r>
              <a:rPr lang="ru-RU" sz="4000" dirty="0" smtClean="0"/>
              <a:t>«Полетаем!»</a:t>
            </a:r>
            <a:endParaRPr lang="ru-RU" sz="4000" dirty="0"/>
          </a:p>
        </p:txBody>
      </p:sp>
      <p:sp>
        <p:nvSpPr>
          <p:cNvPr id="3" name="Подзаголовок 2"/>
          <p:cNvSpPr>
            <a:spLocks noGrp="1"/>
          </p:cNvSpPr>
          <p:nvPr>
            <p:ph type="subTitle" idx="1"/>
          </p:nvPr>
        </p:nvSpPr>
        <p:spPr>
          <a:xfrm>
            <a:off x="395536" y="2708920"/>
            <a:ext cx="8424936" cy="2736304"/>
          </a:xfrm>
        </p:spPr>
        <p:txBody>
          <a:bodyPr>
            <a:normAutofit fontScale="77500" lnSpcReduction="20000"/>
          </a:bodyPr>
          <a:lstStyle/>
          <a:p>
            <a:pPr algn="just"/>
            <a:r>
              <a:rPr lang="ru-RU" dirty="0" smtClean="0">
                <a:solidFill>
                  <a:schemeClr val="tx1"/>
                </a:solidFill>
              </a:rPr>
              <a:t>Предложите ребенку поиграть в игру «Самолеты» и приготовиться к полету, показав, как «заводить мотор» и как «летать». («К полету приготовиться! Завести мотор!») Ребенок вместе с  вами  производит вращательные движения руками перед грудью и произносит звук: «</a:t>
            </a:r>
            <a:r>
              <a:rPr lang="ru-RU" dirty="0" err="1" smtClean="0">
                <a:solidFill>
                  <a:schemeClr val="tx1"/>
                </a:solidFill>
              </a:rPr>
              <a:t>р-р-р</a:t>
            </a:r>
            <a:r>
              <a:rPr lang="ru-RU" dirty="0" smtClean="0">
                <a:solidFill>
                  <a:schemeClr val="tx1"/>
                </a:solidFill>
              </a:rPr>
              <a:t>». После  сигнала «Полетели!» ребенок и вы разводите руки в стороны (как «крылья» у самолета). "Летят» - бегают по комнате. По сигналу «На посадку!» приседают.</a:t>
            </a:r>
            <a:endParaRPr lang="ru-RU" dirty="0">
              <a:solidFill>
                <a:schemeClr val="tx1"/>
              </a:solidFill>
            </a:endParaRPr>
          </a:p>
        </p:txBody>
      </p:sp>
      <p:pic>
        <p:nvPicPr>
          <p:cNvPr id="5123" name="Picture 3" descr="C:\Users\Frau Eva\Desktop\самолет.jpg"/>
          <p:cNvPicPr>
            <a:picLocks noChangeAspect="1" noChangeArrowheads="1"/>
          </p:cNvPicPr>
          <p:nvPr/>
        </p:nvPicPr>
        <p:blipFill>
          <a:blip r:embed="rId2" cstate="print"/>
          <a:srcRect/>
          <a:stretch>
            <a:fillRect/>
          </a:stretch>
        </p:blipFill>
        <p:spPr bwMode="auto">
          <a:xfrm>
            <a:off x="5004048" y="404664"/>
            <a:ext cx="3672408" cy="1947688"/>
          </a:xfrm>
          <a:prstGeom prst="rect">
            <a:avLst/>
          </a:prstGeom>
          <a:noFill/>
          <a:effectLst>
            <a:softEdge rad="1270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332657"/>
            <a:ext cx="6480720" cy="1224135"/>
          </a:xfrm>
        </p:spPr>
        <p:txBody>
          <a:bodyPr>
            <a:normAutofit/>
          </a:bodyPr>
          <a:lstStyle/>
          <a:p>
            <a:r>
              <a:rPr lang="ru-RU" sz="4000" dirty="0" smtClean="0"/>
              <a:t>«Ухо - нос»</a:t>
            </a:r>
            <a:endParaRPr lang="ru-RU" sz="4000" dirty="0"/>
          </a:p>
        </p:txBody>
      </p:sp>
      <p:sp>
        <p:nvSpPr>
          <p:cNvPr id="3" name="Подзаголовок 2"/>
          <p:cNvSpPr>
            <a:spLocks noGrp="1"/>
          </p:cNvSpPr>
          <p:nvPr>
            <p:ph type="subTitle" idx="1"/>
          </p:nvPr>
        </p:nvSpPr>
        <p:spPr>
          <a:xfrm>
            <a:off x="611560" y="1700808"/>
            <a:ext cx="4032448" cy="3937992"/>
          </a:xfrm>
        </p:spPr>
        <p:txBody>
          <a:bodyPr>
            <a:normAutofit fontScale="77500" lnSpcReduction="20000"/>
          </a:bodyPr>
          <a:lstStyle/>
          <a:p>
            <a:pPr algn="just"/>
            <a:endParaRPr lang="ru-RU" dirty="0" smtClean="0">
              <a:solidFill>
                <a:schemeClr val="tx1"/>
              </a:solidFill>
            </a:endParaRPr>
          </a:p>
          <a:p>
            <a:pPr algn="just"/>
            <a:r>
              <a:rPr lang="ru-RU" dirty="0" smtClean="0">
                <a:solidFill>
                  <a:schemeClr val="tx1"/>
                </a:solidFill>
              </a:rPr>
              <a:t>Ребенок слушает команду: «Ухо» и дотрагивается до уха. «Нос» - дотрагивается до носа. Взрослый сначала выполняет задание вме­сте с ребенком, затем умышленно допускает ошибки. Ребенок дол­жен быть внимательным и не ошибиться.</a:t>
            </a:r>
          </a:p>
          <a:p>
            <a:pPr algn="just"/>
            <a:endParaRPr lang="ru-RU" dirty="0">
              <a:solidFill>
                <a:schemeClr val="tx1"/>
              </a:solidFill>
            </a:endParaRPr>
          </a:p>
        </p:txBody>
      </p:sp>
      <p:pic>
        <p:nvPicPr>
          <p:cNvPr id="4098" name="Picture 2" descr="C:\Users\Frau Eva\Desktop\нос.jpg"/>
          <p:cNvPicPr>
            <a:picLocks noChangeAspect="1" noChangeArrowheads="1"/>
          </p:cNvPicPr>
          <p:nvPr/>
        </p:nvPicPr>
        <p:blipFill>
          <a:blip r:embed="rId2" cstate="print"/>
          <a:srcRect/>
          <a:stretch>
            <a:fillRect/>
          </a:stretch>
        </p:blipFill>
        <p:spPr bwMode="auto">
          <a:xfrm>
            <a:off x="4644008" y="1700808"/>
            <a:ext cx="4032448" cy="4032448"/>
          </a:xfrm>
          <a:prstGeom prst="rect">
            <a:avLst/>
          </a:prstGeom>
          <a:noFill/>
          <a:effectLst>
            <a:softEdge rad="317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476673"/>
            <a:ext cx="6838528" cy="1080119"/>
          </a:xfrm>
        </p:spPr>
        <p:txBody>
          <a:bodyPr>
            <a:normAutofit/>
          </a:bodyPr>
          <a:lstStyle/>
          <a:p>
            <a:r>
              <a:rPr lang="ru-RU" sz="4000" dirty="0" smtClean="0"/>
              <a:t>Игровые упражнения с мячом</a:t>
            </a:r>
            <a:endParaRPr lang="ru-RU" sz="4000" dirty="0"/>
          </a:p>
        </p:txBody>
      </p:sp>
      <p:sp>
        <p:nvSpPr>
          <p:cNvPr id="3" name="Подзаголовок 2"/>
          <p:cNvSpPr>
            <a:spLocks noGrp="1"/>
          </p:cNvSpPr>
          <p:nvPr>
            <p:ph type="subTitle" idx="1"/>
          </p:nvPr>
        </p:nvSpPr>
        <p:spPr>
          <a:xfrm>
            <a:off x="395536" y="1916832"/>
            <a:ext cx="5616624" cy="4320480"/>
          </a:xfrm>
        </p:spPr>
        <p:txBody>
          <a:bodyPr>
            <a:normAutofit fontScale="70000" lnSpcReduction="20000"/>
          </a:bodyPr>
          <a:lstStyle/>
          <a:p>
            <a:r>
              <a:rPr lang="ru-RU" dirty="0" smtClean="0"/>
              <a:t> </a:t>
            </a:r>
            <a:r>
              <a:rPr lang="ru-RU" dirty="0" smtClean="0">
                <a:solidFill>
                  <a:schemeClr val="tx1"/>
                </a:solidFill>
              </a:rPr>
              <a:t>1.Прокатывание мяча друг другу: «Один,  два, три – маме мячик прокати».</a:t>
            </a:r>
          </a:p>
          <a:p>
            <a:endParaRPr lang="ru-RU" dirty="0" smtClean="0">
              <a:solidFill>
                <a:schemeClr val="tx1"/>
              </a:solidFill>
            </a:endParaRPr>
          </a:p>
          <a:p>
            <a:r>
              <a:rPr lang="ru-RU" dirty="0" smtClean="0">
                <a:solidFill>
                  <a:schemeClr val="tx1"/>
                </a:solidFill>
              </a:rPr>
              <a:t>    2.Перебрасывание мяча друг другу в руки: «Один, два, три – мама, мяч лови!»</a:t>
            </a:r>
          </a:p>
          <a:p>
            <a:endParaRPr lang="ru-RU" dirty="0" smtClean="0">
              <a:solidFill>
                <a:schemeClr val="tx1"/>
              </a:solidFill>
            </a:endParaRPr>
          </a:p>
          <a:p>
            <a:r>
              <a:rPr lang="ru-RU" dirty="0" smtClean="0">
                <a:solidFill>
                  <a:schemeClr val="tx1"/>
                </a:solidFill>
              </a:rPr>
              <a:t>    3.Бросание мяча в кольцо, которое вы  делаете  своими руками, сидя на корточках лицом к ребенку: «Мама, мама, погляди, как мой мяч к тебе летит!»</a:t>
            </a:r>
          </a:p>
          <a:p>
            <a:r>
              <a:rPr lang="ru-RU" dirty="0" smtClean="0"/>
              <a:t> </a:t>
            </a:r>
            <a:endParaRPr lang="ru-RU" dirty="0"/>
          </a:p>
        </p:txBody>
      </p:sp>
      <p:pic>
        <p:nvPicPr>
          <p:cNvPr id="2050" name="Picture 2" descr="C:\Users\Frau Eva\Desktop\мальчик с мячом.jpg"/>
          <p:cNvPicPr>
            <a:picLocks noChangeAspect="1" noChangeArrowheads="1"/>
          </p:cNvPicPr>
          <p:nvPr/>
        </p:nvPicPr>
        <p:blipFill>
          <a:blip r:embed="rId2" cstate="print"/>
          <a:srcRect/>
          <a:stretch>
            <a:fillRect/>
          </a:stretch>
        </p:blipFill>
        <p:spPr bwMode="auto">
          <a:xfrm>
            <a:off x="6228184" y="1772816"/>
            <a:ext cx="2381250" cy="3657600"/>
          </a:xfrm>
          <a:prstGeom prst="rect">
            <a:avLst/>
          </a:prstGeom>
          <a:noFill/>
          <a:effectLst>
            <a:softEdge rad="1270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283968" y="908720"/>
            <a:ext cx="4032448" cy="3785652"/>
          </a:xfrm>
          <a:prstGeom prst="rect">
            <a:avLst/>
          </a:prstGeom>
        </p:spPr>
        <p:txBody>
          <a:bodyPr wrap="square">
            <a:spAutoFit/>
          </a:bodyPr>
          <a:lstStyle/>
          <a:p>
            <a:pPr algn="just"/>
            <a:r>
              <a:rPr lang="ru-RU" sz="2000" dirty="0" smtClean="0"/>
              <a:t>Каждый родитель мечтает видеть своего ребенка здоровым и жизнерадостным. Наряду  с совершенно естественной заботой о чистоте его тела, удовлетворении потребностей в пище, очень важно обеспечить для ребенка возможность развиваться физически, важно привить ребенку любовь к движениям, сделать так, чтобы движения приносили ему радость.</a:t>
            </a:r>
            <a:endParaRPr lang="ru-RU" sz="2000" dirty="0"/>
          </a:p>
        </p:txBody>
      </p:sp>
      <p:pic>
        <p:nvPicPr>
          <p:cNvPr id="14339" name="Picture 3" descr="C:\Users\Frau Eva\Desktop\мама гуляет с дочкой.jpg"/>
          <p:cNvPicPr>
            <a:picLocks noChangeAspect="1" noChangeArrowheads="1"/>
          </p:cNvPicPr>
          <p:nvPr/>
        </p:nvPicPr>
        <p:blipFill>
          <a:blip r:embed="rId2" cstate="print"/>
          <a:srcRect/>
          <a:stretch>
            <a:fillRect/>
          </a:stretch>
        </p:blipFill>
        <p:spPr bwMode="auto">
          <a:xfrm>
            <a:off x="611560" y="3140968"/>
            <a:ext cx="3672408" cy="3097669"/>
          </a:xfrm>
          <a:prstGeom prst="rect">
            <a:avLst/>
          </a:prstGeom>
          <a:noFill/>
          <a:effectLst>
            <a:softEdge rad="1270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1680" y="404665"/>
            <a:ext cx="6984776" cy="1296143"/>
          </a:xfrm>
        </p:spPr>
        <p:txBody>
          <a:bodyPr>
            <a:normAutofit/>
          </a:bodyPr>
          <a:lstStyle/>
          <a:p>
            <a:r>
              <a:rPr lang="ru-RU" sz="4000" dirty="0" smtClean="0"/>
              <a:t>Игровые упражнения в парах</a:t>
            </a:r>
            <a:endParaRPr lang="ru-RU" sz="4000" dirty="0"/>
          </a:p>
        </p:txBody>
      </p:sp>
      <p:sp>
        <p:nvSpPr>
          <p:cNvPr id="3" name="Подзаголовок 2"/>
          <p:cNvSpPr>
            <a:spLocks noGrp="1"/>
          </p:cNvSpPr>
          <p:nvPr>
            <p:ph type="subTitle" idx="1"/>
          </p:nvPr>
        </p:nvSpPr>
        <p:spPr>
          <a:xfrm>
            <a:off x="467544" y="1772816"/>
            <a:ext cx="8136904" cy="4536504"/>
          </a:xfrm>
        </p:spPr>
        <p:txBody>
          <a:bodyPr>
            <a:normAutofit fontScale="47500" lnSpcReduction="20000"/>
          </a:bodyPr>
          <a:lstStyle/>
          <a:p>
            <a:r>
              <a:rPr lang="ru-RU" b="1" dirty="0" smtClean="0">
                <a:solidFill>
                  <a:schemeClr val="tx1"/>
                </a:solidFill>
              </a:rPr>
              <a:t>«Похлопай в ладоши»</a:t>
            </a:r>
          </a:p>
          <a:p>
            <a:endParaRPr lang="ru-RU" b="1" dirty="0" smtClean="0">
              <a:solidFill>
                <a:schemeClr val="tx1"/>
              </a:solidFill>
            </a:endParaRPr>
          </a:p>
          <a:p>
            <a:r>
              <a:rPr lang="ru-RU" b="1" dirty="0" smtClean="0">
                <a:solidFill>
                  <a:schemeClr val="tx1"/>
                </a:solidFill>
              </a:rPr>
              <a:t>«Наклонись и дотянись  до маминых рук»</a:t>
            </a:r>
          </a:p>
          <a:p>
            <a:r>
              <a:rPr lang="ru-RU" dirty="0" smtClean="0">
                <a:solidFill>
                  <a:schemeClr val="tx1"/>
                </a:solidFill>
              </a:rPr>
              <a:t> (наклоны туловища вперед);</a:t>
            </a:r>
          </a:p>
          <a:p>
            <a:endParaRPr lang="ru-RU" dirty="0" smtClean="0">
              <a:solidFill>
                <a:schemeClr val="tx1"/>
              </a:solidFill>
            </a:endParaRPr>
          </a:p>
          <a:p>
            <a:r>
              <a:rPr lang="ru-RU" b="1" dirty="0" smtClean="0">
                <a:solidFill>
                  <a:schemeClr val="tx1"/>
                </a:solidFill>
              </a:rPr>
              <a:t>«Часики» </a:t>
            </a:r>
          </a:p>
          <a:p>
            <a:r>
              <a:rPr lang="ru-RU" dirty="0" smtClean="0">
                <a:solidFill>
                  <a:schemeClr val="tx1"/>
                </a:solidFill>
              </a:rPr>
              <a:t>(поочередные приседания, взявшись за руки);</a:t>
            </a:r>
          </a:p>
          <a:p>
            <a:endParaRPr lang="ru-RU" b="1" dirty="0" smtClean="0">
              <a:solidFill>
                <a:schemeClr val="tx1"/>
              </a:solidFill>
            </a:endParaRPr>
          </a:p>
          <a:p>
            <a:r>
              <a:rPr lang="ru-RU" b="1" dirty="0" smtClean="0">
                <a:solidFill>
                  <a:schemeClr val="tx1"/>
                </a:solidFill>
              </a:rPr>
              <a:t>«Шагай в кольцо» </a:t>
            </a:r>
          </a:p>
          <a:p>
            <a:r>
              <a:rPr lang="ru-RU" dirty="0" smtClean="0">
                <a:solidFill>
                  <a:schemeClr val="tx1"/>
                </a:solidFill>
              </a:rPr>
              <a:t>(сделайте кольцо из сцепленных рук, а ребенок шагает в кольцо);</a:t>
            </a:r>
          </a:p>
          <a:p>
            <a:endParaRPr lang="ru-RU" b="1" dirty="0" smtClean="0">
              <a:solidFill>
                <a:schemeClr val="tx1"/>
              </a:solidFill>
            </a:endParaRPr>
          </a:p>
          <a:p>
            <a:r>
              <a:rPr lang="ru-RU" b="1" dirty="0" smtClean="0">
                <a:solidFill>
                  <a:schemeClr val="tx1"/>
                </a:solidFill>
              </a:rPr>
              <a:t>«Покатаемся на  лодочке» </a:t>
            </a:r>
          </a:p>
          <a:p>
            <a:r>
              <a:rPr lang="ru-RU" dirty="0" smtClean="0">
                <a:solidFill>
                  <a:schemeClr val="tx1"/>
                </a:solidFill>
              </a:rPr>
              <a:t>(сидя напротив, перетягивать  друг  друга  за  руки);</a:t>
            </a:r>
          </a:p>
          <a:p>
            <a:endParaRPr lang="ru-RU" dirty="0" smtClean="0">
              <a:solidFill>
                <a:schemeClr val="tx1"/>
              </a:solidFill>
            </a:endParaRPr>
          </a:p>
          <a:p>
            <a:r>
              <a:rPr lang="ru-RU" b="1" dirty="0" smtClean="0">
                <a:solidFill>
                  <a:schemeClr val="tx1"/>
                </a:solidFill>
              </a:rPr>
              <a:t>«Самолетики»  </a:t>
            </a:r>
          </a:p>
          <a:p>
            <a:r>
              <a:rPr lang="ru-RU" dirty="0" smtClean="0">
                <a:solidFill>
                  <a:schemeClr val="tx1"/>
                </a:solidFill>
              </a:rPr>
              <a:t>(лежа на животе, малыш  поднимает руки вперед-вверх, вы его поддерживаете);</a:t>
            </a:r>
          </a:p>
          <a:p>
            <a:endParaRPr lang="ru-RU" b="1" dirty="0" smtClean="0">
              <a:solidFill>
                <a:schemeClr val="tx1"/>
              </a:solidFill>
            </a:endParaRPr>
          </a:p>
          <a:p>
            <a:r>
              <a:rPr lang="ru-RU" b="1" dirty="0" smtClean="0">
                <a:solidFill>
                  <a:schemeClr val="tx1"/>
                </a:solidFill>
              </a:rPr>
              <a:t>«Веселые петрушки» </a:t>
            </a:r>
          </a:p>
          <a:p>
            <a:r>
              <a:rPr lang="ru-RU" dirty="0" smtClean="0">
                <a:solidFill>
                  <a:schemeClr val="tx1"/>
                </a:solidFill>
              </a:rPr>
              <a:t>(стоя  лицом  друг другу, подпрыгивайте вместе, взявшись за руки).</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2420888"/>
            <a:ext cx="8280920" cy="3816424"/>
          </a:xfrm>
        </p:spPr>
        <p:txBody>
          <a:bodyPr>
            <a:normAutofit fontScale="77500" lnSpcReduction="20000"/>
          </a:bodyPr>
          <a:lstStyle/>
          <a:p>
            <a:pPr algn="just"/>
            <a:r>
              <a:rPr lang="ru-RU" dirty="0" smtClean="0">
                <a:solidFill>
                  <a:schemeClr val="tx1"/>
                </a:solidFill>
              </a:rPr>
              <a:t>Игры не требуют  дорогостоящих спортивных комплексов и специального оборудования. Вы можете проводить игры на отдыхе, на природе и во время семейных праздников. Постепенно ребенок овладеет основными видами движений – ходьбой, бегом, прыжками, метанием, лазанием, спортивными упражнениями. У вас появится дополнительная возможность по-дружески пообщаться со своим ребенком и помочь ему стать сильным, ловким и главное уверенным в том, что он вам нужен и любим.</a:t>
            </a:r>
          </a:p>
          <a:p>
            <a:r>
              <a:rPr lang="ru-RU" dirty="0" smtClean="0">
                <a:solidFill>
                  <a:schemeClr val="tx1"/>
                </a:solidFill>
              </a:rPr>
              <a:t> </a:t>
            </a:r>
          </a:p>
          <a:p>
            <a:r>
              <a:rPr lang="ru-RU" dirty="0" smtClean="0">
                <a:solidFill>
                  <a:schemeClr val="tx1"/>
                </a:solidFill>
              </a:rPr>
              <a:t>Желаем удачи в воспитании здорового ребенка!</a:t>
            </a:r>
          </a:p>
          <a:p>
            <a:endParaRPr lang="ru-RU" dirty="0">
              <a:solidFill>
                <a:schemeClr val="tx1"/>
              </a:solidFill>
            </a:endParaRPr>
          </a:p>
        </p:txBody>
      </p:sp>
      <p:pic>
        <p:nvPicPr>
          <p:cNvPr id="3074" name="Picture 2" descr="C:\Users\Frau Eva\Desktop\ребенок с папой играет в мяч.jpg"/>
          <p:cNvPicPr>
            <a:picLocks noChangeAspect="1" noChangeArrowheads="1"/>
          </p:cNvPicPr>
          <p:nvPr/>
        </p:nvPicPr>
        <p:blipFill>
          <a:blip r:embed="rId2" cstate="print"/>
          <a:srcRect/>
          <a:stretch>
            <a:fillRect/>
          </a:stretch>
        </p:blipFill>
        <p:spPr bwMode="auto">
          <a:xfrm>
            <a:off x="4860032" y="476672"/>
            <a:ext cx="3707755" cy="1891310"/>
          </a:xfrm>
          <a:prstGeom prst="rect">
            <a:avLst/>
          </a:prstGeom>
          <a:noFill/>
          <a:effectLst>
            <a:softEdge rad="1270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79712" y="476673"/>
            <a:ext cx="6478488" cy="1080119"/>
          </a:xfrm>
        </p:spPr>
        <p:txBody>
          <a:bodyPr>
            <a:normAutofit/>
          </a:bodyPr>
          <a:lstStyle/>
          <a:p>
            <a:r>
              <a:rPr lang="ru-RU" sz="4000" dirty="0" smtClean="0"/>
              <a:t>Движение – это жизнь!</a:t>
            </a:r>
            <a:endParaRPr lang="ru-RU" sz="4000" dirty="0"/>
          </a:p>
        </p:txBody>
      </p:sp>
      <p:sp>
        <p:nvSpPr>
          <p:cNvPr id="3" name="Подзаголовок 2"/>
          <p:cNvSpPr>
            <a:spLocks noGrp="1"/>
          </p:cNvSpPr>
          <p:nvPr>
            <p:ph type="subTitle" idx="1"/>
          </p:nvPr>
        </p:nvSpPr>
        <p:spPr>
          <a:xfrm>
            <a:off x="611560" y="2060848"/>
            <a:ext cx="4176464" cy="4104456"/>
          </a:xfrm>
        </p:spPr>
        <p:txBody>
          <a:bodyPr>
            <a:normAutofit fontScale="85000" lnSpcReduction="10000"/>
          </a:bodyPr>
          <a:lstStyle/>
          <a:p>
            <a:r>
              <a:rPr lang="ru-RU" dirty="0" smtClean="0">
                <a:solidFill>
                  <a:schemeClr val="tx1"/>
                </a:solidFill>
              </a:rPr>
              <a:t>В движении ребенок познает мир, кроме этого стимулируется развитие всех систем и органов ребенка. Именно движение делает ребенка выносливым, ловким и сообразительным, у него развивается сила и координация.</a:t>
            </a:r>
            <a:endParaRPr lang="ru-RU" dirty="0">
              <a:solidFill>
                <a:schemeClr val="tx1"/>
              </a:solidFill>
            </a:endParaRPr>
          </a:p>
        </p:txBody>
      </p:sp>
      <p:pic>
        <p:nvPicPr>
          <p:cNvPr id="13314" name="Picture 2" descr="C:\Users\Frau Eva\Desktop\ребенок ползет.jpg"/>
          <p:cNvPicPr>
            <a:picLocks noChangeAspect="1" noChangeArrowheads="1"/>
          </p:cNvPicPr>
          <p:nvPr/>
        </p:nvPicPr>
        <p:blipFill>
          <a:blip r:embed="rId2" cstate="print"/>
          <a:srcRect/>
          <a:stretch>
            <a:fillRect/>
          </a:stretch>
        </p:blipFill>
        <p:spPr bwMode="auto">
          <a:xfrm>
            <a:off x="4788024" y="1484784"/>
            <a:ext cx="3650868" cy="4811688"/>
          </a:xfrm>
          <a:prstGeom prst="rect">
            <a:avLst/>
          </a:prstGeom>
          <a:noFill/>
          <a:effectLst>
            <a:softEdge rad="317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548680"/>
            <a:ext cx="8352928" cy="5544615"/>
          </a:xfrm>
        </p:spPr>
        <p:txBody>
          <a:bodyPr>
            <a:normAutofit fontScale="90000"/>
          </a:bodyPr>
          <a:lstStyle/>
          <a:p>
            <a:r>
              <a:rPr lang="ru-RU" dirty="0" smtClean="0"/>
              <a:t/>
            </a:r>
            <a:br>
              <a:rPr lang="ru-RU" dirty="0" smtClean="0"/>
            </a:br>
            <a:r>
              <a:rPr lang="ru-RU" dirty="0" smtClean="0"/>
              <a:t/>
            </a:r>
            <a:br>
              <a:rPr lang="ru-RU" dirty="0" smtClean="0"/>
            </a:br>
            <a:r>
              <a:rPr lang="ru-RU" dirty="0" smtClean="0"/>
              <a:t>Чтобы правильно воспитывать ребенка и сознательно заниматься с ним физическими упражнениями, </a:t>
            </a:r>
            <a:br>
              <a:rPr lang="ru-RU" dirty="0" smtClean="0"/>
            </a:br>
            <a:r>
              <a:rPr lang="ru-RU" dirty="0" smtClean="0"/>
              <a:t>необходимо знать основные </a:t>
            </a:r>
            <a:r>
              <a:rPr lang="ru-RU" b="1" dirty="0" smtClean="0"/>
              <a:t>анатомо-физиологические особенности детского организма.</a:t>
            </a:r>
            <a:br>
              <a:rPr lang="ru-RU" b="1" dirty="0" smtClean="0"/>
            </a:br>
            <a:endParaRPr lang="ru-RU"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1"/>
            <a:ext cx="7772400" cy="936103"/>
          </a:xfrm>
        </p:spPr>
        <p:txBody>
          <a:bodyPr>
            <a:normAutofit/>
          </a:bodyPr>
          <a:lstStyle/>
          <a:p>
            <a:r>
              <a:rPr lang="ru-RU" sz="4000" dirty="0" smtClean="0"/>
              <a:t>Дыхательная система</a:t>
            </a:r>
            <a:endParaRPr lang="ru-RU" sz="4000" dirty="0"/>
          </a:p>
        </p:txBody>
      </p:sp>
      <p:sp>
        <p:nvSpPr>
          <p:cNvPr id="3" name="Подзаголовок 2"/>
          <p:cNvSpPr>
            <a:spLocks noGrp="1"/>
          </p:cNvSpPr>
          <p:nvPr>
            <p:ph type="subTitle" idx="1"/>
          </p:nvPr>
        </p:nvSpPr>
        <p:spPr>
          <a:xfrm>
            <a:off x="755576" y="1916832"/>
            <a:ext cx="7776864" cy="4104456"/>
          </a:xfrm>
        </p:spPr>
        <p:txBody>
          <a:bodyPr>
            <a:normAutofit fontScale="62500" lnSpcReduction="20000"/>
          </a:bodyPr>
          <a:lstStyle/>
          <a:p>
            <a:pPr algn="just"/>
            <a:r>
              <a:rPr lang="ru-RU" sz="4300" dirty="0" smtClean="0">
                <a:solidFill>
                  <a:schemeClr val="tx1"/>
                </a:solidFill>
              </a:rPr>
              <a:t>Ребенок дышит значительно чаще и более поверхностно, чем взрослый. Такое неглубокое дыхание ведет к плохой вентиляции легких и некоторому застою воздуха, поэтому очень важны физические упражнения на воздухе, активизирующие процессы газообмена. Однако, дети очень быстро утомляются при физических нагрузках, однако при смене деятельности также быстро восстанавливаются. Поэтому, при занятиях с детьми  подвижные игры нужно чередовать с менее подвижными, устраивать кратковременный отдых.</a:t>
            </a:r>
          </a:p>
          <a:p>
            <a:endParaRPr lang="ru-RU"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5"/>
            <a:ext cx="7772400" cy="1080119"/>
          </a:xfrm>
        </p:spPr>
        <p:txBody>
          <a:bodyPr>
            <a:normAutofit/>
          </a:bodyPr>
          <a:lstStyle/>
          <a:p>
            <a:r>
              <a:rPr lang="ru-RU" sz="4000" dirty="0" smtClean="0"/>
              <a:t>Нервная система</a:t>
            </a:r>
            <a:endParaRPr lang="ru-RU" sz="4000" dirty="0"/>
          </a:p>
        </p:txBody>
      </p:sp>
      <p:sp>
        <p:nvSpPr>
          <p:cNvPr id="3" name="Подзаголовок 2"/>
          <p:cNvSpPr>
            <a:spLocks noGrp="1"/>
          </p:cNvSpPr>
          <p:nvPr>
            <p:ph type="subTitle" idx="1"/>
          </p:nvPr>
        </p:nvSpPr>
        <p:spPr>
          <a:xfrm>
            <a:off x="611560" y="2132856"/>
            <a:ext cx="7920880" cy="3505944"/>
          </a:xfrm>
        </p:spPr>
        <p:txBody>
          <a:bodyPr>
            <a:normAutofit/>
          </a:bodyPr>
          <a:lstStyle/>
          <a:p>
            <a:pPr algn="just"/>
            <a:r>
              <a:rPr lang="ru-RU" sz="2700" dirty="0" smtClean="0">
                <a:solidFill>
                  <a:schemeClr val="tx1"/>
                </a:solidFill>
              </a:rPr>
              <a:t>Нервная система  легко возбудима, ребенку нельзя давать слишком непосильные физические нагрузки, избегать чрезмерных утомлений. Процессы возбуждения в этом возрасте преобладают над процессами торможения, поэтому дети очень неусидчивы, быстро переключаются с одного на другое. </a:t>
            </a:r>
          </a:p>
          <a:p>
            <a:endParaRPr lang="ru-RU"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476673"/>
            <a:ext cx="6190456" cy="1152127"/>
          </a:xfrm>
        </p:spPr>
        <p:txBody>
          <a:bodyPr>
            <a:normAutofit fontScale="90000"/>
          </a:bodyPr>
          <a:lstStyle/>
          <a:p>
            <a:r>
              <a:rPr lang="ru-RU" dirty="0" smtClean="0"/>
              <a:t>Опорно-двигательный аппарат</a:t>
            </a:r>
            <a:endParaRPr lang="ru-RU" dirty="0"/>
          </a:p>
        </p:txBody>
      </p:sp>
      <p:sp>
        <p:nvSpPr>
          <p:cNvPr id="3" name="Подзаголовок 2"/>
          <p:cNvSpPr>
            <a:spLocks noGrp="1"/>
          </p:cNvSpPr>
          <p:nvPr>
            <p:ph type="subTitle" idx="1"/>
          </p:nvPr>
        </p:nvSpPr>
        <p:spPr>
          <a:xfrm>
            <a:off x="539552" y="1916832"/>
            <a:ext cx="8136904" cy="3721968"/>
          </a:xfrm>
        </p:spPr>
        <p:txBody>
          <a:bodyPr>
            <a:normAutofit fontScale="85000" lnSpcReduction="10000"/>
          </a:bodyPr>
          <a:lstStyle/>
          <a:p>
            <a:pPr algn="just"/>
            <a:r>
              <a:rPr lang="ru-RU" dirty="0" smtClean="0">
                <a:solidFill>
                  <a:schemeClr val="tx1"/>
                </a:solidFill>
              </a:rPr>
              <a:t>В скелете дошкольников очень много хрящевой ткани, благодаря ей возможен дальнейший рост. Костно-мышечный аппарат очень слаб, поэтому дети дошкольники неспособны к длительному мышечному напряжению. И ни в коем случае нельзя заставлять детей долго сидеть или стоять, для них это не отдых как для взрослых, а акт статического напряжения. Равновесие легче соблюдать в движении и поэтому дети так много двигаются.</a:t>
            </a:r>
          </a:p>
          <a:p>
            <a:pPr algn="just"/>
            <a:endParaRPr lang="ru-RU"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268760"/>
            <a:ext cx="8136904" cy="4824537"/>
          </a:xfrm>
        </p:spPr>
        <p:txBody>
          <a:bodyPr>
            <a:normAutofit fontScale="90000"/>
          </a:bodyPr>
          <a:lstStyle/>
          <a:p>
            <a:r>
              <a:rPr lang="ru-RU" dirty="0" smtClean="0"/>
              <a:t>Двигательная активность </a:t>
            </a:r>
            <a:br>
              <a:rPr lang="ru-RU" dirty="0" smtClean="0"/>
            </a:br>
            <a:r>
              <a:rPr lang="ru-RU" dirty="0" smtClean="0"/>
              <a:t>детей зависит от </a:t>
            </a:r>
            <a:br>
              <a:rPr lang="ru-RU" dirty="0" smtClean="0"/>
            </a:br>
            <a:r>
              <a:rPr lang="ru-RU" dirty="0" smtClean="0"/>
              <a:t>индивидуальных особенностей: </a:t>
            </a:r>
            <a:br>
              <a:rPr lang="ru-RU" dirty="0" smtClean="0"/>
            </a:br>
            <a:r>
              <a:rPr lang="ru-RU" dirty="0" smtClean="0"/>
              <a:t>есть дети с низкой, </a:t>
            </a:r>
            <a:br>
              <a:rPr lang="ru-RU" dirty="0" smtClean="0"/>
            </a:br>
            <a:r>
              <a:rPr lang="ru-RU" dirty="0" smtClean="0"/>
              <a:t>средней (или нормальной) </a:t>
            </a:r>
            <a:br>
              <a:rPr lang="ru-RU" dirty="0" smtClean="0"/>
            </a:br>
            <a:r>
              <a:rPr lang="ru-RU" dirty="0" smtClean="0"/>
              <a:t>и повышенной  двигательной активностью. </a:t>
            </a:r>
            <a:br>
              <a:rPr lang="ru-RU" dirty="0" smtClean="0"/>
            </a:b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564904"/>
            <a:ext cx="8064896" cy="3744416"/>
          </a:xfrm>
        </p:spPr>
        <p:txBody>
          <a:bodyPr>
            <a:normAutofit fontScale="90000"/>
          </a:bodyPr>
          <a:lstStyle/>
          <a:p>
            <a:pPr algn="just"/>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У детей с </a:t>
            </a:r>
            <a:r>
              <a:rPr lang="ru-RU" sz="2000" b="1" dirty="0" smtClean="0"/>
              <a:t>низкой двигательной активностью  </a:t>
            </a:r>
            <a:r>
              <a:rPr lang="ru-RU" sz="2000" dirty="0" smtClean="0"/>
              <a:t>медленнее формируются двигательные навыки, они вялые, не ловкие, не выносливые, бывают с излишним весом. Таким детям родители должны помочь. Нужно организовывать совместную деятельность с ребенком: совершать больше прогулок на свежем воздухе, играть в подвижные игры. Обязательно давайте положительную оценку действиям малыша.</a:t>
            </a:r>
            <a:r>
              <a:rPr lang="ru-RU" dirty="0" smtClean="0"/>
              <a:t/>
            </a:r>
            <a:br>
              <a:rPr lang="ru-RU" dirty="0" smtClean="0"/>
            </a:br>
            <a:endParaRPr lang="ru-RU" dirty="0"/>
          </a:p>
        </p:txBody>
      </p:sp>
      <p:pic>
        <p:nvPicPr>
          <p:cNvPr id="12290" name="Picture 2" descr="C:\Users\Frau Eva\Desktop\Ребенок с мячом.jpg"/>
          <p:cNvPicPr>
            <a:picLocks noChangeAspect="1" noChangeArrowheads="1"/>
          </p:cNvPicPr>
          <p:nvPr/>
        </p:nvPicPr>
        <p:blipFill>
          <a:blip r:embed="rId2" cstate="print"/>
          <a:srcRect/>
          <a:stretch>
            <a:fillRect/>
          </a:stretch>
        </p:blipFill>
        <p:spPr bwMode="auto">
          <a:xfrm>
            <a:off x="3419872" y="476672"/>
            <a:ext cx="4887426" cy="3266430"/>
          </a:xfrm>
          <a:prstGeom prst="rect">
            <a:avLst/>
          </a:prstGeom>
          <a:noFill/>
          <a:effectLst>
            <a:softEdge rad="317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1031</Words>
  <Application>Microsoft Office PowerPoint</Application>
  <PresentationFormat>Экран (4:3)</PresentationFormat>
  <Paragraphs>79</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Игры и движения  для здоровья и веселья! Развитие двигательной активности детей раннего возраста </vt:lpstr>
      <vt:lpstr>Слайд 2</vt:lpstr>
      <vt:lpstr>Движение – это жизнь!</vt:lpstr>
      <vt:lpstr>  Чтобы правильно воспитывать ребенка и сознательно заниматься с ним физическими упражнениями,  необходимо знать основные анатомо-физиологические особенности детского организма. </vt:lpstr>
      <vt:lpstr>Дыхательная система</vt:lpstr>
      <vt:lpstr>Нервная система</vt:lpstr>
      <vt:lpstr>Опорно-двигательный аппарат</vt:lpstr>
      <vt:lpstr>Двигательная активность  детей зависит от  индивидуальных особенностей:  есть дети с низкой,  средней (или нормальной)  и повышенной  двигательной активностью.  </vt:lpstr>
      <vt:lpstr>     У детей с низкой двигательной активностью  медленнее формируются двигательные навыки, они вялые, не ловкие, не выносливые, бывают с излишним весом. Таким детям родители должны помочь. Нужно организовывать совместную деятельность с ребенком: совершать больше прогулок на свежем воздухе, играть в подвижные игры. Обязательно давайте положительную оценку действиям малыша. </vt:lpstr>
      <vt:lpstr> Гиперактивные дети неуравновешенны, они не могут контролировать и регулировать свою деятельность, не могут выполнять задания, требующие точности, координации, быстро утомляются.   Таких детей нужно обязательно во время переключить на другой вид деятельности, но постепенно: например, попросить найти игрушку, затем почитать сказку.    Этим детям надо давать задания, которые требуют усидчивости: пройти по дорожке, прокатить мяч в воротики, попасть в цель.  Даже если движения малыша далеки от совершенства, хвалите его. </vt:lpstr>
      <vt:lpstr>Для развития движений малыша  нужно создать условия!</vt:lpstr>
      <vt:lpstr>Не забывайте о личном примере!</vt:lpstr>
      <vt:lpstr>  Выходите на прогулки, не сидите дома!  </vt:lpstr>
      <vt:lpstr>Выключите телевизор! </vt:lpstr>
      <vt:lpstr>«Кто летает?»</vt:lpstr>
      <vt:lpstr>«Ежик»</vt:lpstr>
      <vt:lpstr>«Полетаем!»</vt:lpstr>
      <vt:lpstr>«Ухо - нос»</vt:lpstr>
      <vt:lpstr>Игровые упражнения с мячом</vt:lpstr>
      <vt:lpstr>Игровые упражнения в парах</vt:lpstr>
      <vt:lpstr>Слайд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OldNew155</cp:lastModifiedBy>
  <cp:revision>23</cp:revision>
  <dcterms:created xsi:type="dcterms:W3CDTF">2013-01-06T18:32:13Z</dcterms:created>
  <dcterms:modified xsi:type="dcterms:W3CDTF">2019-12-16T15:33:01Z</dcterms:modified>
</cp:coreProperties>
</file>